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650" r:id="rId2"/>
    <p:sldMasterId id="2147483653" r:id="rId3"/>
  </p:sldMasterIdLst>
  <p:notesMasterIdLst>
    <p:notesMasterId r:id="rId15"/>
  </p:notesMasterIdLst>
  <p:handoutMasterIdLst>
    <p:handoutMasterId r:id="rId16"/>
  </p:handoutMasterIdLst>
  <p:sldIdLst>
    <p:sldId id="305" r:id="rId4"/>
    <p:sldId id="310" r:id="rId5"/>
    <p:sldId id="311" r:id="rId6"/>
    <p:sldId id="317" r:id="rId7"/>
    <p:sldId id="315" r:id="rId8"/>
    <p:sldId id="309" r:id="rId9"/>
    <p:sldId id="308" r:id="rId10"/>
    <p:sldId id="306" r:id="rId11"/>
    <p:sldId id="307" r:id="rId12"/>
    <p:sldId id="314" r:id="rId13"/>
    <p:sldId id="312" r:id="rId1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yetter" initials="s" lastIdx="7" clrIdx="0"/>
  <p:cmAuthor id="1" name="david.cheek" initials="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B63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5556" autoAdjust="0"/>
  </p:normalViewPr>
  <p:slideViewPr>
    <p:cSldViewPr>
      <p:cViewPr>
        <p:scale>
          <a:sx n="80" d="100"/>
          <a:sy n="80" d="100"/>
        </p:scale>
        <p:origin x="-1272"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8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3306" tIns="46653" rIns="93306" bIns="46653" numCol="1" anchor="t" anchorCtr="0" compatLnSpc="1">
            <a:prstTxWarp prst="textNoShape">
              <a:avLst/>
            </a:prstTxWarp>
          </a:bodyPr>
          <a:lstStyle>
            <a:lvl1pPr>
              <a:defRPr sz="1200">
                <a:latin typeface="Calibri" charset="0"/>
                <a:ea typeface="ＭＳ Ｐゴシック" charset="-128"/>
                <a:cs typeface="+mn-cs"/>
              </a:defRPr>
            </a:lvl1pPr>
          </a:lstStyle>
          <a:p>
            <a:pPr>
              <a:defRPr/>
            </a:pPr>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3306" tIns="46653" rIns="93306" bIns="46653"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E13E3D5C-A06C-4736-89CC-B7F0AA0514C5}" type="datetime1">
              <a:rPr lang="en-US"/>
              <a:pPr>
                <a:defRPr/>
              </a:pPr>
              <a:t>7/2/2013</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wrap="square" lIns="93306" tIns="46653" rIns="93306" bIns="46653" numCol="1" anchor="b" anchorCtr="0" compatLnSpc="1">
            <a:prstTxWarp prst="textNoShape">
              <a:avLst/>
            </a:prstTxWarp>
          </a:bodyPr>
          <a:lstStyle>
            <a:lvl1pPr>
              <a:defRPr sz="1200">
                <a:latin typeface="Calibri" charset="0"/>
                <a:ea typeface="ＭＳ Ｐゴシック" charset="-128"/>
                <a:cs typeface="+mn-cs"/>
              </a:defRPr>
            </a:lvl1pPr>
          </a:lstStyle>
          <a:p>
            <a:pPr>
              <a:defRPr/>
            </a:pPr>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06" tIns="46653" rIns="93306" bIns="46653"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4FD292D1-C127-4D8E-8826-32CF652FF85F}" type="slidenum">
              <a:rPr lang="en-US"/>
              <a:pPr>
                <a:defRPr/>
              </a:pPr>
              <a:t>‹#›</a:t>
            </a:fld>
            <a:endParaRPr lang="en-US" dirty="0"/>
          </a:p>
        </p:txBody>
      </p:sp>
    </p:spTree>
    <p:extLst>
      <p:ext uri="{BB962C8B-B14F-4D97-AF65-F5344CB8AC3E}">
        <p14:creationId xmlns:p14="http://schemas.microsoft.com/office/powerpoint/2010/main" val="2870123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3306" tIns="46653" rIns="93306" bIns="46653"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wrap="square" lIns="93306" tIns="46653" rIns="93306" bIns="46653"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ECA46D38-FD74-4797-92DC-567F05776534}" type="datetime1">
              <a:rPr lang="en-US"/>
              <a:pPr>
                <a:defRPr/>
              </a:pPr>
              <a:t>7/2/2013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wrap="square" lIns="93306" tIns="46653" rIns="93306" bIns="46653"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6" y="4421188"/>
            <a:ext cx="5619750" cy="4189412"/>
          </a:xfrm>
          <a:prstGeom prst="rect">
            <a:avLst/>
          </a:prstGeom>
        </p:spPr>
        <p:txBody>
          <a:bodyPr vert="horz" wrap="square" lIns="93306" tIns="46653" rIns="93306" bIns="46653"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wrap="square" lIns="93306" tIns="46653" rIns="93306" bIns="46653"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06" tIns="46653" rIns="93306" bIns="46653"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B2228E9F-D916-4F8C-8DB4-1DA57085B960}" type="slidenum">
              <a:rPr lang="en-US"/>
              <a:pPr>
                <a:defRPr/>
              </a:pPr>
              <a:t>‹#›</a:t>
            </a:fld>
            <a:endParaRPr lang="en-US" dirty="0"/>
          </a:p>
        </p:txBody>
      </p:sp>
    </p:spTree>
    <p:extLst>
      <p:ext uri="{BB962C8B-B14F-4D97-AF65-F5344CB8AC3E}">
        <p14:creationId xmlns:p14="http://schemas.microsoft.com/office/powerpoint/2010/main" val="3146246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F23AC71F-DBE4-42CC-9F79-545094E0EFB1}" type="slidenum">
              <a:rPr lang="en-US" smtClean="0">
                <a:solidFill>
                  <a:prstClr val="black"/>
                </a:solidFill>
              </a:rPr>
              <a:pPr/>
              <a:t>4</a:t>
            </a:fld>
            <a:endParaRPr lang="en-U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defTabSz="917966">
              <a:defRPr/>
            </a:pPr>
            <a:r>
              <a:rPr lang="en-US" sz="1100" b="1" dirty="0" smtClean="0"/>
              <a:t>(ON SLIDE #10)</a:t>
            </a:r>
            <a:endParaRPr lang="en-US" sz="1100" dirty="0" smtClean="0"/>
          </a:p>
          <a:p>
            <a:endParaRPr lang="en-US" sz="1100" dirty="0" smtClean="0"/>
          </a:p>
          <a:p>
            <a:pPr defTabSz="917966">
              <a:defRPr/>
            </a:pPr>
            <a:r>
              <a:rPr lang="en-US" sz="1100" dirty="0" smtClean="0"/>
              <a:t>	f. Even the most motivated and well-trained Marines can find themselves challenged by combat and operational stress. Some Marines can overcome stress-related issues on their own and some will need help. Understand that getting or giving help is aligned with our Corps Value: honor; courage; commitment. It's important to accept help and encourage fellow Marines to seek help because there are potential personal and professional consequences of unmanaged issues. Teamwork is important; it is your responsibility to intervene when a fellow Marine is in distress or making poor decisions.</a:t>
            </a:r>
          </a:p>
          <a:p>
            <a:r>
              <a:rPr lang="en-US" sz="1100" dirty="0" smtClean="0"/>
              <a:t> </a:t>
            </a:r>
          </a:p>
          <a:p>
            <a:pPr defTabSz="917966">
              <a:defRPr/>
            </a:pPr>
            <a:r>
              <a:rPr lang="en-US" sz="1100" dirty="0" smtClean="0"/>
              <a:t>Many resources are available. The Marine Corps has dozens of programs. Focus on the Big Five resources: your Peers, Chain of Command, Chaplain, Medical/MCCS resources and the DSTRESS Line (1-877-476-7734) can help before issues become overwhelming and direct you to other resources if necessary. When you experience temporary and mild distress, characteristic of the Yellow Zone, engage your peers. Sometimes talking to another Marine is all you need to manage issues and return to the Green Zone. In other cases, your first stop should be your chain of command. Your Corporal, Sergeant or Senior Non-Commissioned Officer (SNCO) will listen to you and can often offer practical advice. Your Chaplain is a great resource, too, especially if you want confidentiality. At the medical clinic or hospital on your installation, you can speak to medical personnel or a counselor for help. If there is a Corpsman attached to your unit, especially if you are deployed, he or she can direct you to the right resources, including self</a:t>
            </a:r>
            <a:r>
              <a:rPr lang="en-US" sz="1100" baseline="0" dirty="0" smtClean="0"/>
              <a:t> improvement resources available to you through MCCS</a:t>
            </a:r>
            <a:r>
              <a:rPr lang="en-US" sz="1100" dirty="0" smtClean="0"/>
              <a:t>.  Another confidential resource is the DSTRESS line; using this you can speak anonymously with active duty Marines, veteran Marines, licensed counselors and others who understand Marine culture, 24 hours a day. Remember these resources; they can help you find the assistance that’s right for you and your fellow Marines.</a:t>
            </a:r>
          </a:p>
          <a:p>
            <a:r>
              <a:rPr lang="en-US" sz="1100" dirty="0" smtClean="0"/>
              <a:t> </a:t>
            </a:r>
          </a:p>
          <a:p>
            <a:r>
              <a:rPr lang="en-US" sz="1100" dirty="0" smtClean="0"/>
              <a:t>It is your responsibility, and part of the commitment you made to the Corps, to be ready to handle whatever the Marine Corps needs of you at any time. You can only do this by being at your best, and sometimes that means asking for and accepting help. It takes courage to ask for help, and doing it at the first signs of a struggle should not hurt your career.</a:t>
            </a:r>
          </a:p>
          <a:p>
            <a:r>
              <a:rPr lang="en-US" sz="1100" dirty="0" smtClean="0"/>
              <a:t>  </a:t>
            </a:r>
          </a:p>
          <a:p>
            <a:r>
              <a:rPr lang="en-US" sz="1100" dirty="0" smtClean="0"/>
              <a:t>Unmanaged stress affects mind, body, spirit and social fitness. Marines can manage their stress by getting help from the Big Five resources or sometimes talking to another Marine is enough. Someone may think, “If I am diagnosed with a stress illness, such as Post-Traumatic Stress (PTS), anxiety, or depression, it will end my career.” This is false, a stress illness diagnosis, in itself, is not a career-ender. Not getting the help you need can result in behaviors that lead to incidents that can end your career.  </a:t>
            </a:r>
          </a:p>
          <a:p>
            <a:r>
              <a:rPr lang="en-US" sz="1100" dirty="0" smtClean="0"/>
              <a:t>  </a:t>
            </a:r>
          </a:p>
          <a:p>
            <a:r>
              <a:rPr lang="en-US" sz="1100" dirty="0" smtClean="0"/>
              <a:t>Be the Marine you want to be; apply the decision-making process to everyday challenges; utilize your protective factors daily; take care of stress-related issues as they arise; and seek help for you or your fellow Marines when needed. Look out for each other and talk about what’s bothering you as well as ask for help early to maintain our readiness. </a:t>
            </a:r>
          </a:p>
          <a:p>
            <a:r>
              <a:rPr lang="en-US" sz="1100" dirty="0" smtClean="0"/>
              <a:t>  </a:t>
            </a:r>
          </a:p>
          <a:p>
            <a:r>
              <a:rPr lang="en-US" sz="1100" dirty="0" smtClean="0"/>
              <a:t>Today you learned to make good decisions related to combat and operational stress control, keeping our Corps Values in mind. You’re now able to identify situations when it would be beneficial to seek help. You know why it's important to accept and encourage seeking help for combat and operational stress. You also recognize the potential personal and professional consequences of unmanaged stress.</a:t>
            </a:r>
          </a:p>
          <a:p>
            <a:endParaRPr lang="en-US" sz="1100" dirty="0" smtClean="0"/>
          </a:p>
          <a:p>
            <a:r>
              <a:rPr lang="en-US" sz="1100" dirty="0" smtClean="0"/>
              <a:t>We talked about protective factors and common sources of stress. You learned that there are Marine Corps resources available to help you with just about any problem, and that your chain of command is a good first-line resource because getting help makes us stronger, especially if we do it before stress becomes overwhelming.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9437A1-8214-4533-8C7F-12F5201BB529}" type="datetime1">
              <a:rPr lang="en-US" smtClean="0"/>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64416F-3B01-4FBF-8F19-5B633FF0FC6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52BEE2-1F22-4388-ACCC-265B244C0D78}" type="datetime1">
              <a:rPr lang="en-US" smtClean="0"/>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6216E-C93D-4CB1-A809-074AFDC78D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CBD34E-2667-4525-AAA3-62039C05FAB2}" type="datetime1">
              <a:rPr lang="en-US" smtClean="0"/>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9488C5-10A2-4C7B-9BA2-E049E1951DB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08E26E05-8455-46D6-B2E1-8C3637E12C99}" type="datetime1">
              <a:rPr lang="en-US" smtClean="0"/>
              <a:pPr>
                <a:defRPr/>
              </a:pPr>
              <a:t>7/2/2013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C309D007-3234-4C94-AD12-72F7A0B1B3E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563563" y="4348163"/>
            <a:ext cx="4030662" cy="0"/>
          </a:xfrm>
          <a:prstGeom prst="line">
            <a:avLst/>
          </a:prstGeom>
          <a:noFill/>
          <a:ln w="28575">
            <a:solidFill>
              <a:srgbClr val="B40000"/>
            </a:solidFill>
            <a:round/>
            <a:headEnd/>
            <a:tailEnd/>
          </a:ln>
          <a:effectLst>
            <a:outerShdw dist="38100" algn="l" rotWithShape="0">
              <a:srgbClr val="808080">
                <a:alpha val="39999"/>
              </a:srgbClr>
            </a:outerShdw>
          </a:effectLst>
        </p:spPr>
      </p:cxnSp>
      <p:sp>
        <p:nvSpPr>
          <p:cNvPr id="2" name="Title 1"/>
          <p:cNvSpPr>
            <a:spLocks noGrp="1"/>
          </p:cNvSpPr>
          <p:nvPr>
            <p:ph type="title"/>
          </p:nvPr>
        </p:nvSpPr>
        <p:spPr>
          <a:xfrm>
            <a:off x="492444" y="4478021"/>
            <a:ext cx="3916997" cy="1362075"/>
          </a:xfrm>
          <a:prstGeom prst="rect">
            <a:avLst/>
          </a:prstGeom>
        </p:spPr>
        <p:txBody>
          <a:bodyPr anchor="t">
            <a:normAutofit/>
          </a:bodyPr>
          <a:lstStyle>
            <a:lvl1pPr algn="l">
              <a:defRPr sz="3600" b="1" cap="none" baseline="0"/>
            </a:lvl1pPr>
          </a:lstStyle>
          <a:p>
            <a:r>
              <a:rPr lang="en-US" dirty="0" smtClean="0"/>
              <a:t>Click to edit Master title style</a:t>
            </a:r>
            <a:endParaRPr lang="en-US" dirty="0"/>
          </a:p>
        </p:txBody>
      </p:sp>
      <p:sp>
        <p:nvSpPr>
          <p:cNvPr id="15" name="Text Placeholder 14"/>
          <p:cNvSpPr>
            <a:spLocks noGrp="1"/>
          </p:cNvSpPr>
          <p:nvPr>
            <p:ph type="body" sz="quarter" idx="14"/>
          </p:nvPr>
        </p:nvSpPr>
        <p:spPr>
          <a:xfrm>
            <a:off x="472124" y="3912235"/>
            <a:ext cx="4414837" cy="436245"/>
          </a:xfrm>
          <a:prstGeom prst="rect">
            <a:avLst/>
          </a:prstGeom>
        </p:spPr>
        <p:txBody>
          <a:bodyPr/>
          <a:lstStyle/>
          <a:p>
            <a:pPr lvl="0"/>
            <a:r>
              <a:rPr lang="en-US" dirty="0" smtClean="0"/>
              <a:t>Click to edit Master text styles</a:t>
            </a:r>
          </a:p>
        </p:txBody>
      </p:sp>
      <p:sp>
        <p:nvSpPr>
          <p:cNvPr id="5" name="Slide Number Placeholder 5"/>
          <p:cNvSpPr>
            <a:spLocks noGrp="1"/>
          </p:cNvSpPr>
          <p:nvPr>
            <p:ph type="sldNum" sz="quarter" idx="15"/>
          </p:nvPr>
        </p:nvSpPr>
        <p:spPr>
          <a:xfrm>
            <a:off x="6967538" y="6640513"/>
            <a:ext cx="2133600" cy="244475"/>
          </a:xfrm>
          <a:prstGeom prst="rect">
            <a:avLst/>
          </a:prstGeom>
        </p:spPr>
        <p:txBody>
          <a:bodyPr/>
          <a:lstStyle>
            <a:lvl1pPr>
              <a:defRPr/>
            </a:lvl1pPr>
          </a:lstStyle>
          <a:p>
            <a:fld id="{B7CDCB60-AB3B-4E74-972E-94139AA239B2}" type="slidenum">
              <a:rPr lang="en-US"/>
              <a:pPr/>
              <a:t>‹#›</a:t>
            </a:fld>
            <a:endParaRPr lang="en-US" dirty="0"/>
          </a:p>
        </p:txBody>
      </p:sp>
    </p:spTree>
    <p:extLst>
      <p:ext uri="{BB962C8B-B14F-4D97-AF65-F5344CB8AC3E}">
        <p14:creationId xmlns:p14="http://schemas.microsoft.com/office/powerpoint/2010/main" val="100483389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Arial" charset="0"/>
                <a:ea typeface="ＭＳ Ｐゴシック" charset="-128"/>
                <a:cs typeface="+mn-cs"/>
              </a:defRPr>
            </a:lvl1pPr>
          </a:lstStyle>
          <a:p>
            <a:pPr>
              <a:defRPr/>
            </a:pPr>
            <a:fld id="{03CAC5A5-6A0F-428B-9122-3FABD0085165}" type="datetime1">
              <a:rPr lang="en-US" smtClean="0"/>
              <a:pPr>
                <a:defRPr/>
              </a:pPr>
              <a:t>7/2/2013</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Arial" charset="0"/>
                <a:ea typeface="ＭＳ Ｐゴシック" charset="-128"/>
                <a:cs typeface="+mn-cs"/>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Arial" charset="0"/>
                <a:ea typeface="ＭＳ Ｐゴシック" charset="-128"/>
                <a:cs typeface="+mn-cs"/>
              </a:defRPr>
            </a:lvl1pPr>
          </a:lstStyle>
          <a:p>
            <a:pPr>
              <a:defRPr/>
            </a:pPr>
            <a:fld id="{B673BA41-D1A0-48C4-A5ED-734BC309087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1" descr="O:\Graphics\BRIEFS\CSSARS\pics&amp;logos\redbar.JPG"/>
          <p:cNvPicPr>
            <a:picLocks noChangeAspect="1" noChangeArrowheads="1"/>
          </p:cNvPicPr>
          <p:nvPr/>
        </p:nvPicPr>
        <p:blipFill>
          <a:blip r:embed="rId2" cstate="print"/>
          <a:srcRect/>
          <a:stretch>
            <a:fillRect/>
          </a:stretch>
        </p:blipFill>
        <p:spPr bwMode="auto">
          <a:xfrm>
            <a:off x="0" y="0"/>
            <a:ext cx="26924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1828800" y="2286000"/>
            <a:ext cx="6629400" cy="1143000"/>
          </a:xfrm>
          <a:effectLst/>
        </p:spPr>
        <p:txBody>
          <a:bodyPr/>
          <a:lstStyle>
            <a:lvl1pPr>
              <a:defRPr i="1"/>
            </a:lvl1pPr>
          </a:lstStyle>
          <a:p>
            <a:r>
              <a:rPr lang="en-US"/>
              <a:t>CLICK TO EDIT MASTER TITLE STYLE</a:t>
            </a:r>
          </a:p>
        </p:txBody>
      </p:sp>
      <p:sp>
        <p:nvSpPr>
          <p:cNvPr id="3075" name="Rectangle 3"/>
          <p:cNvSpPr>
            <a:spLocks noGrp="1" noChangeArrowheads="1"/>
          </p:cNvSpPr>
          <p:nvPr>
            <p:ph type="subTitle" idx="1"/>
          </p:nvPr>
        </p:nvSpPr>
        <p:spPr>
          <a:xfrm>
            <a:off x="1828800" y="43434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000000"/>
                </a:solidFill>
                <a:latin typeface="Arial" charset="0"/>
                <a:ea typeface="ＭＳ Ｐゴシック" charset="-128"/>
                <a:cs typeface="+mn-cs"/>
              </a:defRPr>
            </a:lvl1pPr>
          </a:lstStyle>
          <a:p>
            <a:pPr>
              <a:defRPr/>
            </a:pPr>
            <a:fld id="{09A31C8F-D30E-4270-B9A5-D0994A52B63F}" type="datetime1">
              <a:rPr lang="en-US" smtClean="0"/>
              <a:pPr>
                <a:defRPr/>
              </a:pPr>
              <a:t>7/2/2013</a:t>
            </a:fld>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lgn="ctr">
              <a:defRPr sz="1400" b="1">
                <a:solidFill>
                  <a:srgbClr val="000000"/>
                </a:solidFill>
                <a:latin typeface="Arial" charset="0"/>
                <a:ea typeface="ＭＳ Ｐゴシック" charset="-128"/>
                <a:cs typeface="+mn-cs"/>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a:defRPr sz="1200" b="1">
                <a:solidFill>
                  <a:srgbClr val="000000"/>
                </a:solidFill>
                <a:latin typeface="Arial" charset="0"/>
                <a:ea typeface="ＭＳ Ｐゴシック" charset="-128"/>
                <a:cs typeface="+mn-cs"/>
              </a:defRPr>
            </a:lvl1pPr>
          </a:lstStyle>
          <a:p>
            <a:pPr>
              <a:defRPr/>
            </a:pPr>
            <a:fld id="{A27884F1-BFF3-48E5-9C48-2D1CAE2D668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495648-8261-4A7E-B366-BADCD49838D3}" type="datetime1">
              <a:rPr lang="en-US" smtClean="0"/>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13DB0B-5D04-442E-A3D6-C3407B29555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C021F2-D6A3-411C-B4B2-CC0396AAA8AF}" type="datetime1">
              <a:rPr lang="en-US" smtClean="0"/>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8680B1-F1AC-43D5-A51E-0CFE57AC52C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C4B618-DD35-471A-8B73-E5A931940348}" type="datetime1">
              <a:rPr lang="en-US" smtClean="0"/>
              <a:pPr>
                <a:defRPr/>
              </a:pPr>
              <a:t>7/2/2013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8A12B6-B88B-49CF-8361-0B1C9A28D2F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4A99B8-95B2-4B77-A9E6-4394DC5B5CA9}" type="datetime1">
              <a:rPr lang="en-US" smtClean="0"/>
              <a:pPr>
                <a:defRPr/>
              </a:pPr>
              <a:t>7/2/2013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7C612D-CEC4-41D6-AD3D-5198B149C8A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860B21-B289-4370-8E99-371A6348603D}" type="datetime1">
              <a:rPr lang="en-US" smtClean="0"/>
              <a:pPr>
                <a:defRPr/>
              </a:pPr>
              <a:t>7/2/2013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5F4446E-C3A5-4C1A-BFB5-B5573CAD1D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A0A094-8DA6-4DA2-A65C-1360FE5AA2BB}" type="datetime1">
              <a:rPr lang="en-US" smtClean="0"/>
              <a:pPr>
                <a:defRPr/>
              </a:pPr>
              <a:t>7/2/2013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11F5234-D54F-4338-B140-0C19A6E8AF6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2EB08A-689D-4F11-BD11-9D0BC04BF0C5}" type="datetime1">
              <a:rPr lang="en-US" smtClean="0"/>
              <a:pPr>
                <a:defRPr/>
              </a:pPr>
              <a:t>7/2/2013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6FFBE7-A91A-4600-A706-17B68FD85FE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D4DBED-9AFF-492C-9A3D-F50CC7BB0FF0}" type="datetime1">
              <a:rPr lang="en-US" smtClean="0"/>
              <a:pPr>
                <a:defRPr/>
              </a:pPr>
              <a:t>7/2/2013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1EA2C5-6944-4224-B7A0-FA23E6A655D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charset="-128"/>
                <a:cs typeface="+mn-cs"/>
              </a:defRPr>
            </a:lvl1pPr>
          </a:lstStyle>
          <a:p>
            <a:pPr>
              <a:defRPr/>
            </a:pPr>
            <a:fld id="{8948721A-88D7-4446-90AF-77217658D5DD}" type="datetime1">
              <a:rPr lang="en-US" smtClean="0"/>
              <a:pPr>
                <a:defRPr/>
              </a:pPr>
              <a:t>7/2/2013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charset="-128"/>
                <a:cs typeface="+mn-cs"/>
              </a:defRPr>
            </a:lvl1pPr>
          </a:lstStyle>
          <a:p>
            <a:pPr>
              <a:defRPr/>
            </a:pPr>
            <a:fld id="{4F526792-272F-492B-B459-A8764B4278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ribbon2.png"/>
          <p:cNvPicPr>
            <a:picLocks noChangeAspect="1"/>
          </p:cNvPicPr>
          <p:nvPr userDrawn="1"/>
        </p:nvPicPr>
        <p:blipFill>
          <a:blip r:embed="rId5" cstate="print"/>
          <a:srcRect/>
          <a:stretch>
            <a:fillRect/>
          </a:stretch>
        </p:blipFill>
        <p:spPr bwMode="auto">
          <a:xfrm>
            <a:off x="0" y="685800"/>
            <a:ext cx="9144000" cy="230188"/>
          </a:xfrm>
          <a:prstGeom prst="rect">
            <a:avLst/>
          </a:prstGeom>
          <a:noFill/>
          <a:ln w="9525">
            <a:noFill/>
            <a:miter lim="800000"/>
            <a:headEnd/>
            <a:tailEnd/>
          </a:ln>
        </p:spPr>
      </p:pic>
      <p:pic>
        <p:nvPicPr>
          <p:cNvPr id="8" name="Picture 7" descr="coin.png"/>
          <p:cNvPicPr>
            <a:picLocks noChangeAspect="1"/>
          </p:cNvPicPr>
          <p:nvPr userDrawn="1"/>
        </p:nvPicPr>
        <p:blipFill>
          <a:blip r:embed="rId6" cstate="print"/>
          <a:srcRect/>
          <a:stretch>
            <a:fillRect/>
          </a:stretch>
        </p:blipFill>
        <p:spPr bwMode="auto">
          <a:xfrm>
            <a:off x="228600" y="26988"/>
            <a:ext cx="1447800" cy="1573212"/>
          </a:xfrm>
          <a:prstGeom prst="rect">
            <a:avLst/>
          </a:prstGeom>
          <a:noFill/>
          <a:ln w="9525">
            <a:noFill/>
            <a:miter lim="800000"/>
            <a:headEnd/>
            <a:tailEnd/>
          </a:ln>
          <a:effectLst>
            <a:outerShdw blurRad="63500" dist="38100" dir="3600019" sx="103000" sy="103000" algn="ctr" rotWithShape="0">
              <a:srgbClr val="000000">
                <a:alpha val="43137"/>
              </a:srgbClr>
            </a:outerShdw>
          </a:effectLst>
        </p:spPr>
      </p:pic>
      <p:cxnSp>
        <p:nvCxnSpPr>
          <p:cNvPr id="10" name="Straight Connector 9"/>
          <p:cNvCxnSpPr/>
          <p:nvPr userDrawn="1"/>
        </p:nvCxnSpPr>
        <p:spPr>
          <a:xfrm>
            <a:off x="1719263" y="6096000"/>
            <a:ext cx="5791200"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pic>
        <p:nvPicPr>
          <p:cNvPr id="2053" name="Picture 11" descr="Picture1.png"/>
          <p:cNvPicPr>
            <a:picLocks noChangeAspect="1"/>
          </p:cNvPicPr>
          <p:nvPr userDrawn="1"/>
        </p:nvPicPr>
        <p:blipFill>
          <a:blip r:embed="rId7" cstate="print"/>
          <a:srcRect/>
          <a:stretch>
            <a:fillRect/>
          </a:stretch>
        </p:blipFill>
        <p:spPr bwMode="auto">
          <a:xfrm>
            <a:off x="1676400" y="6172200"/>
            <a:ext cx="5875338" cy="500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4" r:id="rId1"/>
    <p:sldLayoutId id="2147483977" r:id="rId2"/>
    <p:sldLayoutId id="2147483980" r:id="rId3"/>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gray">
          <a:xfrm>
            <a:off x="381000" y="1828800"/>
            <a:ext cx="83820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5" name="Rectangle 5"/>
          <p:cNvSpPr>
            <a:spLocks noGrp="1" noChangeArrowheads="1"/>
          </p:cNvSpPr>
          <p:nvPr>
            <p:ph type="title"/>
          </p:nvPr>
        </p:nvSpPr>
        <p:spPr bwMode="gray">
          <a:xfrm>
            <a:off x="1358900" y="76200"/>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91" name="Line 7"/>
          <p:cNvSpPr>
            <a:spLocks noChangeShapeType="1"/>
          </p:cNvSpPr>
          <p:nvPr userDrawn="1"/>
        </p:nvSpPr>
        <p:spPr bwMode="gray">
          <a:xfrm>
            <a:off x="381000" y="1066800"/>
            <a:ext cx="8382000" cy="0"/>
          </a:xfrm>
          <a:prstGeom prst="line">
            <a:avLst/>
          </a:prstGeom>
          <a:noFill/>
          <a:ln w="57150">
            <a:solidFill>
              <a:srgbClr val="0C2D83"/>
            </a:solidFill>
            <a:round/>
            <a:headEnd/>
            <a:tailEnd/>
          </a:ln>
          <a:effectLst/>
        </p:spPr>
        <p:txBody>
          <a:bodyPr wrap="none" anchor="ctr"/>
          <a:lstStyle/>
          <a:p>
            <a:pPr eaLnBrk="0" hangingPunct="0">
              <a:spcBef>
                <a:spcPct val="20000"/>
              </a:spcBef>
              <a:defRPr/>
            </a:pPr>
            <a:endParaRPr lang="en-US" sz="1200" b="1" dirty="0">
              <a:solidFill>
                <a:srgbClr val="000000"/>
              </a:solidFill>
              <a:ea typeface="+mn-ea"/>
            </a:endParaRPr>
          </a:p>
        </p:txBody>
      </p:sp>
      <p:sp>
        <p:nvSpPr>
          <p:cNvPr id="16398" name="Line 14"/>
          <p:cNvSpPr>
            <a:spLocks noChangeShapeType="1"/>
          </p:cNvSpPr>
          <p:nvPr userDrawn="1"/>
        </p:nvSpPr>
        <p:spPr bwMode="gray">
          <a:xfrm>
            <a:off x="381000" y="1130300"/>
            <a:ext cx="8382000" cy="0"/>
          </a:xfrm>
          <a:prstGeom prst="line">
            <a:avLst/>
          </a:prstGeom>
          <a:noFill/>
          <a:ln w="57150">
            <a:solidFill>
              <a:srgbClr val="FFFF00"/>
            </a:solidFill>
            <a:round/>
            <a:headEnd/>
            <a:tailEnd/>
          </a:ln>
          <a:effectLst/>
        </p:spPr>
        <p:txBody>
          <a:bodyPr wrap="none" anchor="ctr"/>
          <a:lstStyle/>
          <a:p>
            <a:pPr eaLnBrk="0" hangingPunct="0">
              <a:spcBef>
                <a:spcPct val="20000"/>
              </a:spcBef>
              <a:defRPr/>
            </a:pPr>
            <a:endParaRPr lang="en-US" sz="1200" b="1" dirty="0">
              <a:solidFill>
                <a:srgbClr val="000000"/>
              </a:solidFill>
              <a:ea typeface="+mn-ea"/>
            </a:endParaRPr>
          </a:p>
        </p:txBody>
      </p:sp>
      <p:sp>
        <p:nvSpPr>
          <p:cNvPr id="16399" name="Line 15"/>
          <p:cNvSpPr>
            <a:spLocks noChangeShapeType="1"/>
          </p:cNvSpPr>
          <p:nvPr userDrawn="1"/>
        </p:nvSpPr>
        <p:spPr bwMode="gray">
          <a:xfrm>
            <a:off x="381000" y="1193800"/>
            <a:ext cx="8382000" cy="0"/>
          </a:xfrm>
          <a:prstGeom prst="line">
            <a:avLst/>
          </a:prstGeom>
          <a:noFill/>
          <a:ln w="57150">
            <a:solidFill>
              <a:schemeClr val="tx1"/>
            </a:solidFill>
            <a:round/>
            <a:headEnd/>
            <a:tailEnd/>
          </a:ln>
          <a:effectLst/>
        </p:spPr>
        <p:txBody>
          <a:bodyPr wrap="none" anchor="ctr"/>
          <a:lstStyle/>
          <a:p>
            <a:pPr eaLnBrk="0" hangingPunct="0">
              <a:spcBef>
                <a:spcPct val="20000"/>
              </a:spcBef>
              <a:defRPr/>
            </a:pPr>
            <a:endParaRPr lang="en-US" sz="1200" b="1" dirty="0">
              <a:solidFill>
                <a:srgbClr val="000000"/>
              </a:solidFill>
              <a:ea typeface="+mn-ea"/>
            </a:endParaRPr>
          </a:p>
        </p:txBody>
      </p:sp>
      <p:grpSp>
        <p:nvGrpSpPr>
          <p:cNvPr id="3079" name="Group 20"/>
          <p:cNvGrpSpPr>
            <a:grpSpLocks/>
          </p:cNvGrpSpPr>
          <p:nvPr userDrawn="1"/>
        </p:nvGrpSpPr>
        <p:grpSpPr bwMode="auto">
          <a:xfrm>
            <a:off x="304800" y="6477000"/>
            <a:ext cx="8458200" cy="76200"/>
            <a:chOff x="192" y="4080"/>
            <a:chExt cx="5328" cy="48"/>
          </a:xfrm>
        </p:grpSpPr>
        <p:sp>
          <p:nvSpPr>
            <p:cNvPr id="16402" name="Line 18"/>
            <p:cNvSpPr>
              <a:spLocks noChangeShapeType="1"/>
            </p:cNvSpPr>
            <p:nvPr userDrawn="1"/>
          </p:nvSpPr>
          <p:spPr bwMode="auto">
            <a:xfrm>
              <a:off x="200" y="4080"/>
              <a:ext cx="5320" cy="0"/>
            </a:xfrm>
            <a:prstGeom prst="line">
              <a:avLst/>
            </a:prstGeom>
            <a:noFill/>
            <a:ln w="38100">
              <a:solidFill>
                <a:srgbClr val="FF0000"/>
              </a:solidFill>
              <a:round/>
              <a:headEnd/>
              <a:tailEnd/>
            </a:ln>
            <a:effectLst/>
          </p:spPr>
          <p:txBody>
            <a:bodyPr/>
            <a:lstStyle/>
            <a:p>
              <a:pPr eaLnBrk="0" hangingPunct="0">
                <a:spcBef>
                  <a:spcPct val="20000"/>
                </a:spcBef>
                <a:defRPr/>
              </a:pPr>
              <a:endParaRPr lang="en-US" sz="1200" b="1" dirty="0">
                <a:solidFill>
                  <a:srgbClr val="000000"/>
                </a:solidFill>
                <a:ea typeface="+mn-ea"/>
              </a:endParaRPr>
            </a:p>
          </p:txBody>
        </p:sp>
        <p:sp>
          <p:nvSpPr>
            <p:cNvPr id="16403" name="Line 19"/>
            <p:cNvSpPr>
              <a:spLocks noChangeShapeType="1"/>
            </p:cNvSpPr>
            <p:nvPr userDrawn="1"/>
          </p:nvSpPr>
          <p:spPr bwMode="auto">
            <a:xfrm>
              <a:off x="192" y="4128"/>
              <a:ext cx="5320" cy="0"/>
            </a:xfrm>
            <a:prstGeom prst="line">
              <a:avLst/>
            </a:prstGeom>
            <a:noFill/>
            <a:ln w="38100">
              <a:solidFill>
                <a:schemeClr val="accent2"/>
              </a:solidFill>
              <a:round/>
              <a:headEnd/>
              <a:tailEnd/>
            </a:ln>
            <a:effectLst/>
          </p:spPr>
          <p:txBody>
            <a:bodyPr/>
            <a:lstStyle/>
            <a:p>
              <a:pPr eaLnBrk="0" hangingPunct="0">
                <a:spcBef>
                  <a:spcPct val="20000"/>
                </a:spcBef>
                <a:defRPr/>
              </a:pPr>
              <a:endParaRPr lang="en-US" sz="1200" b="1" dirty="0">
                <a:solidFill>
                  <a:srgbClr val="000000"/>
                </a:solidFill>
                <a:ea typeface="+mn-ea"/>
              </a:endParaRPr>
            </a:p>
          </p:txBody>
        </p:sp>
      </p:grpSp>
      <p:pic>
        <p:nvPicPr>
          <p:cNvPr id="3080" name="Picture 23" descr="1SealUSMC04"/>
          <p:cNvPicPr>
            <a:picLocks noChangeAspect="1" noChangeArrowheads="1"/>
          </p:cNvPicPr>
          <p:nvPr userDrawn="1"/>
        </p:nvPicPr>
        <p:blipFill>
          <a:blip r:embed="rId6" cstate="print"/>
          <a:srcRect/>
          <a:stretch>
            <a:fillRect/>
          </a:stretch>
        </p:blipFill>
        <p:spPr bwMode="auto">
          <a:xfrm>
            <a:off x="76200" y="76200"/>
            <a:ext cx="914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5" r:id="rId1"/>
    <p:sldLayoutId id="2147483976" r:id="rId2"/>
    <p:sldLayoutId id="2147483978" r:id="rId3"/>
    <p:sldLayoutId id="2147483979" r:id="rId4"/>
  </p:sldLayoutIdLst>
  <p:transition/>
  <p:hf hdr="0" ftr="0" dt="0"/>
  <p:txStyles>
    <p:titleStyle>
      <a:lvl1pPr algn="ctr" rtl="0" eaLnBrk="0" fontAlgn="base" hangingPunct="0">
        <a:spcBef>
          <a:spcPct val="0"/>
        </a:spcBef>
        <a:spcAft>
          <a:spcPct val="0"/>
        </a:spcAft>
        <a:defRPr sz="2800" b="1" i="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2800" b="1" i="1">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i="1">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i="1">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i="1">
          <a:solidFill>
            <a:schemeClr val="tx1"/>
          </a:solidFill>
          <a:latin typeface="Arial" charset="0"/>
          <a:ea typeface="ＭＳ Ｐゴシック" charset="-128"/>
          <a:cs typeface="ＭＳ Ｐゴシック" charset="-128"/>
        </a:defRPr>
      </a:lvl5pPr>
      <a:lvl6pPr marL="457200" algn="r" rtl="0" fontAlgn="base">
        <a:spcBef>
          <a:spcPct val="0"/>
        </a:spcBef>
        <a:spcAft>
          <a:spcPct val="0"/>
        </a:spcAft>
        <a:defRPr sz="2800" b="1" i="1">
          <a:solidFill>
            <a:schemeClr val="tx1"/>
          </a:solidFill>
          <a:latin typeface="Arial" charset="0"/>
        </a:defRPr>
      </a:lvl6pPr>
      <a:lvl7pPr marL="914400" algn="r" rtl="0" fontAlgn="base">
        <a:spcBef>
          <a:spcPct val="0"/>
        </a:spcBef>
        <a:spcAft>
          <a:spcPct val="0"/>
        </a:spcAft>
        <a:defRPr sz="2800" b="1" i="1">
          <a:solidFill>
            <a:schemeClr val="tx1"/>
          </a:solidFill>
          <a:latin typeface="Arial" charset="0"/>
        </a:defRPr>
      </a:lvl7pPr>
      <a:lvl8pPr marL="1371600" algn="r" rtl="0" fontAlgn="base">
        <a:spcBef>
          <a:spcPct val="0"/>
        </a:spcBef>
        <a:spcAft>
          <a:spcPct val="0"/>
        </a:spcAft>
        <a:defRPr sz="2800" b="1" i="1">
          <a:solidFill>
            <a:schemeClr val="tx1"/>
          </a:solidFill>
          <a:latin typeface="Arial" charset="0"/>
        </a:defRPr>
      </a:lvl8pPr>
      <a:lvl9pPr marL="1828800" algn="r" rtl="0" fontAlgn="base">
        <a:spcBef>
          <a:spcPct val="0"/>
        </a:spcBef>
        <a:spcAft>
          <a:spcPct val="0"/>
        </a:spcAft>
        <a:defRPr sz="2800" b="1" i="1">
          <a:solidFill>
            <a:schemeClr val="tx1"/>
          </a:solidFill>
          <a:latin typeface="Arial" charset="0"/>
        </a:defRPr>
      </a:lvl9pPr>
    </p:titleStyle>
    <p:bodyStyle>
      <a:lvl1pPr marL="285750" indent="-28575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ＭＳ Ｐゴシック" charset="-128"/>
          <a:cs typeface="ＭＳ Ｐゴシック" charset="-128"/>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200" b="1">
          <a:solidFill>
            <a:schemeClr val="tx1"/>
          </a:solidFill>
          <a:latin typeface="+mn-lt"/>
          <a:ea typeface="ＭＳ Ｐゴシック" charset="-128"/>
          <a:cs typeface="ＭＳ Ｐゴシック"/>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b="1" dirty="0" smtClean="0">
                <a:solidFill>
                  <a:srgbClr val="C00000"/>
                </a:solidFill>
                <a:effectLst>
                  <a:outerShdw blurRad="38100" dist="38100" dir="2700000" algn="tl">
                    <a:srgbClr val="000000">
                      <a:alpha val="43137"/>
                    </a:srgbClr>
                  </a:outerShdw>
                </a:effectLst>
              </a:rPr>
              <a:t>3 July 2013</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458200" cy="4221163"/>
          </a:xfrm>
        </p:spPr>
        <p:txBody>
          <a:bodyPr/>
          <a:lstStyle/>
          <a:p>
            <a:pPr algn="ctr">
              <a:buNone/>
            </a:pPr>
            <a:endParaRPr lang="en-US" b="1" dirty="0" smtClean="0">
              <a:solidFill>
                <a:srgbClr val="C00000"/>
              </a:solidFill>
              <a:latin typeface="Arial" charset="0"/>
              <a:cs typeface="Arial" charset="0"/>
            </a:endParaRPr>
          </a:p>
          <a:p>
            <a:pPr algn="ctr">
              <a:buNone/>
            </a:pPr>
            <a:endParaRPr lang="en-US" b="1" dirty="0" smtClean="0">
              <a:solidFill>
                <a:srgbClr val="C00000"/>
              </a:solidFill>
              <a:latin typeface="Arial" charset="0"/>
              <a:cs typeface="Arial" charset="0"/>
            </a:endParaRPr>
          </a:p>
          <a:p>
            <a:pPr algn="ctr">
              <a:buNone/>
            </a:pPr>
            <a:r>
              <a:rPr lang="en-US" sz="2400" b="1" dirty="0" smtClean="0">
                <a:latin typeface="Arial" pitchFamily="34" charset="0"/>
                <a:cs typeface="Arial" pitchFamily="34" charset="0"/>
              </a:rPr>
              <a:t>Marine </a:t>
            </a:r>
            <a:r>
              <a:rPr lang="en-US" sz="2400" b="1" dirty="0">
                <a:latin typeface="Arial" pitchFamily="34" charset="0"/>
                <a:cs typeface="Arial" pitchFamily="34" charset="0"/>
              </a:rPr>
              <a:t>Awareness &amp; Prevention </a:t>
            </a:r>
            <a:r>
              <a:rPr lang="en-US" sz="2400" b="1" dirty="0" smtClean="0">
                <a:latin typeface="Arial" pitchFamily="34" charset="0"/>
                <a:cs typeface="Arial" pitchFamily="34" charset="0"/>
              </a:rPr>
              <a:t>Integrated Training </a:t>
            </a:r>
          </a:p>
          <a:p>
            <a:pPr algn="ctr">
              <a:buNone/>
            </a:pPr>
            <a:r>
              <a:rPr lang="en-US" sz="2400" b="1" dirty="0" smtClean="0">
                <a:latin typeface="Arial" pitchFamily="34" charset="0"/>
                <a:cs typeface="Arial" pitchFamily="34" charset="0"/>
              </a:rPr>
              <a:t>(</a:t>
            </a:r>
            <a:r>
              <a:rPr lang="en-US" sz="2400" b="1" dirty="0">
                <a:latin typeface="Arial" pitchFamily="34" charset="0"/>
                <a:cs typeface="Arial" pitchFamily="34" charset="0"/>
              </a:rPr>
              <a:t>MAPIT</a:t>
            </a:r>
            <a:r>
              <a:rPr lang="en-US" sz="2400" b="1" dirty="0" smtClean="0">
                <a:latin typeface="Arial" pitchFamily="34" charset="0"/>
                <a:cs typeface="Arial" pitchFamily="34" charset="0"/>
              </a:rPr>
              <a:t>) Implementation Plan</a:t>
            </a:r>
          </a:p>
          <a:p>
            <a:pPr algn="ctr">
              <a:buNone/>
            </a:pPr>
            <a:endParaRPr lang="en-US" dirty="0" smtClean="0">
              <a:latin typeface="Arial" pitchFamily="34" charset="0"/>
              <a:cs typeface="Arial" pitchFamily="34" charset="0"/>
            </a:endParaRPr>
          </a:p>
          <a:p>
            <a:pPr algn="ctr">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lgn="r">
              <a:defRPr/>
            </a:pPr>
            <a:fld id="{C309D007-3234-4C94-AD12-72F7A0B1B3E2}" type="slidenum">
              <a:rPr lang="en-US" sz="1400" smtClean="0"/>
              <a:pPr algn="r">
                <a:defRPr/>
              </a:pPr>
              <a:t>1</a:t>
            </a:fld>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0" y="76200"/>
            <a:ext cx="9144000" cy="762000"/>
          </a:xfrm>
          <a:ln>
            <a:miter lim="800000"/>
            <a:headEnd/>
            <a:tailEnd/>
          </a:ln>
        </p:spPr>
        <p:txBody>
          <a:bodyPr vert="horz" wrap="square" lIns="91440" tIns="45720" rIns="91440" bIns="45720" numCol="1" anchor="t" anchorCtr="0" compatLnSpc="1">
            <a:prstTxWarp prst="textNoShape">
              <a:avLst/>
            </a:prstTxWarp>
          </a:bodyPr>
          <a:lstStyle/>
          <a:p>
            <a:pPr>
              <a:lnSpc>
                <a:spcPct val="80000"/>
              </a:lnSpc>
              <a:defRPr/>
            </a:pP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MAPIT Implementation Plan </a:t>
            </a:r>
            <a:endParaRPr lang="en-US" sz="2400" b="1" dirty="0" smtClean="0">
              <a:solidFill>
                <a:srgbClr val="C00000"/>
              </a:solidFill>
              <a:effectLst>
                <a:outerShdw blurRad="38100" dist="38100" dir="2700000" algn="tl">
                  <a:srgbClr val="000000">
                    <a:alpha val="43137"/>
                  </a:srgbClr>
                </a:outerShdw>
              </a:effectLst>
              <a:latin typeface="Arial" charset="0"/>
              <a:cs typeface="Arial" charset="0"/>
            </a:endParaRPr>
          </a:p>
        </p:txBody>
      </p:sp>
      <p:sp>
        <p:nvSpPr>
          <p:cNvPr id="13" name="Content Placeholder 12"/>
          <p:cNvSpPr>
            <a:spLocks noGrp="1"/>
          </p:cNvSpPr>
          <p:nvPr>
            <p:ph idx="1"/>
          </p:nvPr>
        </p:nvSpPr>
        <p:spPr>
          <a:xfrm>
            <a:off x="838200" y="1752600"/>
            <a:ext cx="7772400" cy="4297363"/>
          </a:xfrm>
        </p:spPr>
        <p:txBody>
          <a:bodyPr/>
          <a:lstStyle/>
          <a:p>
            <a:pPr marL="800100" lvl="3" indent="-342900"/>
            <a:r>
              <a:rPr lang="en-US" dirty="0" smtClean="0">
                <a:latin typeface="Arial" pitchFamily="34" charset="0"/>
                <a:cs typeface="Arial" pitchFamily="34" charset="0"/>
              </a:rPr>
              <a:t>MAPIT Entry Level Training (ELT)</a:t>
            </a:r>
          </a:p>
          <a:p>
            <a:pPr marL="1257300" lvl="4" indent="-342900"/>
            <a:r>
              <a:rPr lang="en-US" dirty="0" smtClean="0">
                <a:latin typeface="Arial" pitchFamily="34" charset="0"/>
                <a:cs typeface="Arial" pitchFamily="34" charset="0"/>
              </a:rPr>
              <a:t>MCT: </a:t>
            </a:r>
            <a:r>
              <a:rPr lang="en-US" b="1" u="sng" dirty="0" smtClean="0">
                <a:latin typeface="Arial" pitchFamily="34" charset="0"/>
                <a:cs typeface="Arial" pitchFamily="34" charset="0"/>
              </a:rPr>
              <a:t>Released</a:t>
            </a:r>
            <a:r>
              <a:rPr lang="en-US" dirty="0" smtClean="0">
                <a:latin typeface="Arial" pitchFamily="34" charset="0"/>
                <a:cs typeface="Arial" pitchFamily="34" charset="0"/>
              </a:rPr>
              <a:t> to TECOM 7 June 2013</a:t>
            </a:r>
          </a:p>
          <a:p>
            <a:pPr marL="1257300" lvl="4" indent="-342900"/>
            <a:r>
              <a:rPr lang="en-US" dirty="0" smtClean="0">
                <a:latin typeface="Arial" pitchFamily="34" charset="0"/>
                <a:cs typeface="Arial" pitchFamily="34" charset="0"/>
              </a:rPr>
              <a:t>OCS: Release to OCS 15 Aug and TBS 15 Sep </a:t>
            </a:r>
            <a:r>
              <a:rPr lang="en-US" dirty="0" smtClean="0">
                <a:latin typeface="Arial" pitchFamily="34" charset="0"/>
                <a:cs typeface="Arial" pitchFamily="34" charset="0"/>
              </a:rPr>
              <a:t>2013</a:t>
            </a:r>
          </a:p>
          <a:p>
            <a:pPr marL="1257300" lvl="4" indent="-342900"/>
            <a:endParaRPr lang="en-US" dirty="0" smtClean="0">
              <a:latin typeface="Arial" pitchFamily="34" charset="0"/>
              <a:cs typeface="Arial" pitchFamily="34" charset="0"/>
            </a:endParaRPr>
          </a:p>
          <a:p>
            <a:pPr marL="800100" lvl="3" indent="-342900"/>
            <a:r>
              <a:rPr lang="en-US" dirty="0" smtClean="0">
                <a:latin typeface="Arial" pitchFamily="34" charset="0"/>
                <a:cs typeface="Arial" pitchFamily="34" charset="0"/>
              </a:rPr>
              <a:t>MAPIT Continuing Education (CE)</a:t>
            </a:r>
          </a:p>
          <a:p>
            <a:pPr marL="1257300" lvl="4" indent="-342900"/>
            <a:r>
              <a:rPr lang="en-US" dirty="0" smtClean="0">
                <a:latin typeface="Arial" pitchFamily="34" charset="0"/>
                <a:cs typeface="Arial" pitchFamily="34" charset="0"/>
              </a:rPr>
              <a:t>EWS: Release to EWS </a:t>
            </a:r>
            <a:r>
              <a:rPr lang="en-US" dirty="0" smtClean="0">
                <a:latin typeface="Arial" pitchFamily="34" charset="0"/>
                <a:cs typeface="Arial" pitchFamily="34" charset="0"/>
              </a:rPr>
              <a:t>18 </a:t>
            </a:r>
            <a:r>
              <a:rPr lang="en-US" dirty="0" smtClean="0">
                <a:latin typeface="Arial" pitchFamily="34" charset="0"/>
                <a:cs typeface="Arial" pitchFamily="34" charset="0"/>
              </a:rPr>
              <a:t>July 2013</a:t>
            </a:r>
          </a:p>
          <a:p>
            <a:pPr marL="1257300" lvl="4" indent="-342900"/>
            <a:r>
              <a:rPr lang="en-US" dirty="0" smtClean="0">
                <a:latin typeface="Arial" pitchFamily="34" charset="0"/>
                <a:cs typeface="Arial" pitchFamily="34" charset="0"/>
              </a:rPr>
              <a:t>EPME: Release to EPME </a:t>
            </a:r>
            <a:r>
              <a:rPr lang="en-US" dirty="0" smtClean="0">
                <a:latin typeface="Arial" pitchFamily="34" charset="0"/>
                <a:cs typeface="Arial" pitchFamily="34" charset="0"/>
              </a:rPr>
              <a:t>30 July 2013</a:t>
            </a:r>
          </a:p>
          <a:p>
            <a:pPr marL="1257300" lvl="4" indent="-342900"/>
            <a:endParaRPr lang="en-US" dirty="0" smtClean="0">
              <a:latin typeface="Arial" pitchFamily="34" charset="0"/>
              <a:cs typeface="Arial" pitchFamily="34" charset="0"/>
            </a:endParaRPr>
          </a:p>
          <a:p>
            <a:pPr marL="800100" lvl="3" indent="-342900"/>
            <a:r>
              <a:rPr lang="en-US" dirty="0" smtClean="0">
                <a:latin typeface="Arial" pitchFamily="34" charset="0"/>
                <a:cs typeface="Arial" pitchFamily="34" charset="0"/>
              </a:rPr>
              <a:t>Unit MAPIT (UMAPIT)</a:t>
            </a:r>
            <a:endParaRPr lang="en-US" i="1" dirty="0" smtClean="0">
              <a:solidFill>
                <a:srgbClr val="FF0000"/>
              </a:solidFill>
              <a:latin typeface="Arial" pitchFamily="34" charset="0"/>
              <a:cs typeface="Arial" pitchFamily="34" charset="0"/>
            </a:endParaRPr>
          </a:p>
          <a:p>
            <a:pPr marL="1257300" lvl="4" indent="-342900"/>
            <a:r>
              <a:rPr lang="en-US" dirty="0" smtClean="0">
                <a:latin typeface="Arial" pitchFamily="34" charset="0"/>
                <a:cs typeface="Arial" pitchFamily="34" charset="0"/>
              </a:rPr>
              <a:t>Unit Sustainment Course: FY14 Rollout</a:t>
            </a:r>
          </a:p>
          <a:p>
            <a:pPr marL="1257300" lvl="4" indent="-342900"/>
            <a:r>
              <a:rPr lang="en-US" dirty="0" smtClean="0">
                <a:latin typeface="Arial" pitchFamily="34" charset="0"/>
                <a:cs typeface="Arial" pitchFamily="34" charset="0"/>
              </a:rPr>
              <a:t>MAPIT Dashboard: FY14 Rollout</a:t>
            </a:r>
          </a:p>
        </p:txBody>
      </p:sp>
      <p:sp>
        <p:nvSpPr>
          <p:cNvPr id="4" name="Slide Number Placeholder 3"/>
          <p:cNvSpPr>
            <a:spLocks noGrp="1"/>
          </p:cNvSpPr>
          <p:nvPr>
            <p:ph type="sldNum" sz="quarter" idx="12"/>
          </p:nvPr>
        </p:nvSpPr>
        <p:spPr/>
        <p:txBody>
          <a:bodyPr/>
          <a:lstStyle/>
          <a:p>
            <a:pPr algn="r">
              <a:defRPr/>
            </a:pPr>
            <a:fld id="{C309D007-3234-4C94-AD12-72F7A0B1B3E2}" type="slidenum">
              <a:rPr lang="en-US" sz="1400" smtClean="0"/>
              <a:pPr algn="r">
                <a:defRPr/>
              </a:pPr>
              <a:t>10</a:t>
            </a:fld>
            <a:endParaRPr lang="en-US" sz="1400" dirty="0"/>
          </a:p>
        </p:txBody>
      </p:sp>
    </p:spTree>
    <p:extLst>
      <p:ext uri="{BB962C8B-B14F-4D97-AF65-F5344CB8AC3E}">
        <p14:creationId xmlns:p14="http://schemas.microsoft.com/office/powerpoint/2010/main" val="3068513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0" y="76200"/>
            <a:ext cx="9144000" cy="838200"/>
          </a:xfrm>
          <a:ln>
            <a:miter lim="800000"/>
            <a:headEnd/>
            <a:tailEnd/>
          </a:ln>
        </p:spPr>
        <p:txBody>
          <a:bodyPr vert="horz" wrap="square" lIns="91440" tIns="45720" rIns="91440" bIns="45720" numCol="1" anchor="t" anchorCtr="0" compatLnSpc="1">
            <a:prstTxWarp prst="textNoShape">
              <a:avLst/>
            </a:prstTxWarp>
          </a:bodyPr>
          <a:lstStyle/>
          <a:p>
            <a:pPr>
              <a:lnSpc>
                <a:spcPct val="80000"/>
              </a:lnSpc>
              <a:defRPr/>
            </a:pP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Marine Awareness &amp; Prevention </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Integrated </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Training (MAPIT</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t>
            </a:r>
            <a:endParaRPr lang="en-US" sz="2400" b="1" dirty="0" smtClean="0">
              <a:solidFill>
                <a:srgbClr val="C00000"/>
              </a:solidFill>
              <a:effectLst>
                <a:outerShdw blurRad="38100" dist="38100" dir="2700000" algn="tl">
                  <a:srgbClr val="000000">
                    <a:alpha val="43137"/>
                  </a:srgbClr>
                </a:outerShdw>
              </a:effectLst>
              <a:latin typeface="Arial" charset="0"/>
              <a:cs typeface="Arial" charset="0"/>
            </a:endParaRPr>
          </a:p>
        </p:txBody>
      </p:sp>
      <p:sp>
        <p:nvSpPr>
          <p:cNvPr id="13" name="Content Placeholder 12"/>
          <p:cNvSpPr>
            <a:spLocks noGrp="1"/>
          </p:cNvSpPr>
          <p:nvPr>
            <p:ph idx="1"/>
          </p:nvPr>
        </p:nvSpPr>
        <p:spPr>
          <a:xfrm>
            <a:off x="914400" y="1752600"/>
            <a:ext cx="7772400" cy="4221163"/>
          </a:xfrm>
        </p:spPr>
        <p:txBody>
          <a:bodyPr/>
          <a:lstStyle/>
          <a:p>
            <a:pPr marL="0" lvl="2" indent="0" algn="ctr">
              <a:buNone/>
            </a:pPr>
            <a:endParaRPr lang="en-US" sz="4400" b="1" dirty="0" smtClean="0">
              <a:latin typeface="Arial" pitchFamily="34" charset="0"/>
              <a:cs typeface="Arial" pitchFamily="34" charset="0"/>
            </a:endParaRPr>
          </a:p>
          <a:p>
            <a:pPr marL="0" lvl="2" indent="0" algn="ctr">
              <a:buNone/>
            </a:pPr>
            <a:r>
              <a:rPr lang="en-US" sz="4400" b="1" dirty="0" smtClean="0">
                <a:latin typeface="Arial" pitchFamily="34" charset="0"/>
                <a:cs typeface="Arial" pitchFamily="34" charset="0"/>
              </a:rPr>
              <a:t>Questions</a:t>
            </a:r>
            <a:r>
              <a:rPr lang="en-US" sz="4400" dirty="0" smtClean="0">
                <a:latin typeface="Arial" pitchFamily="34" charset="0"/>
                <a:cs typeface="Arial" pitchFamily="34" charset="0"/>
              </a:rPr>
              <a:t>?</a:t>
            </a:r>
          </a:p>
          <a:p>
            <a:pPr marL="0" lvl="2" indent="0" algn="ctr">
              <a:buNone/>
            </a:pPr>
            <a:endParaRPr lang="en-US" sz="4400" dirty="0">
              <a:latin typeface="Arial" pitchFamily="34" charset="0"/>
              <a:cs typeface="Arial" pitchFamily="34" charset="0"/>
            </a:endParaRPr>
          </a:p>
          <a:p>
            <a:pPr marL="0" lvl="2" indent="0" algn="ctr">
              <a:buNone/>
            </a:pPr>
            <a:r>
              <a:rPr lang="en-US" sz="1800" dirty="0" smtClean="0">
                <a:latin typeface="Arial" pitchFamily="34" charset="0"/>
                <a:cs typeface="Arial" pitchFamily="34" charset="0"/>
              </a:rPr>
              <a:t>POC: Traci Sharpe</a:t>
            </a:r>
          </a:p>
          <a:p>
            <a:pPr marL="0" lvl="2" indent="0" algn="ctr">
              <a:buNone/>
            </a:pPr>
            <a:r>
              <a:rPr lang="en-US" sz="1800" smtClean="0">
                <a:latin typeface="Arial" pitchFamily="34" charset="0"/>
                <a:cs typeface="Arial" pitchFamily="34" charset="0"/>
              </a:rPr>
              <a:t>Traci.sharpe@usmc.mil</a:t>
            </a:r>
            <a:endParaRPr lang="en-US" sz="1800" dirty="0" smtClean="0">
              <a:latin typeface="Arial" pitchFamily="34" charset="0"/>
              <a:cs typeface="Arial" pitchFamily="34" charset="0"/>
            </a:endParaRPr>
          </a:p>
          <a:p>
            <a:pPr marL="0" lvl="2" indent="0" algn="ctr">
              <a:buNone/>
            </a:pPr>
            <a:r>
              <a:rPr lang="en-US" sz="1800" dirty="0" smtClean="0">
                <a:latin typeface="Arial" pitchFamily="34" charset="0"/>
                <a:cs typeface="Arial" pitchFamily="34" charset="0"/>
              </a:rPr>
              <a:t>703-432-9239</a:t>
            </a:r>
          </a:p>
          <a:p>
            <a:pPr marL="0" lvl="2" indent="0" algn="ctr">
              <a:buNone/>
            </a:pPr>
            <a:endParaRPr lang="en-US" sz="4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lgn="r">
              <a:defRPr/>
            </a:pPr>
            <a:fld id="{C309D007-3234-4C94-AD12-72F7A0B1B3E2}" type="slidenum">
              <a:rPr lang="en-US" sz="1400" smtClean="0"/>
              <a:pPr algn="r">
                <a:defRPr/>
              </a:pPr>
              <a:t>11</a:t>
            </a:fld>
            <a:endParaRPr lang="en-US" sz="1400" dirty="0"/>
          </a:p>
        </p:txBody>
      </p:sp>
    </p:spTree>
    <p:extLst>
      <p:ext uri="{BB962C8B-B14F-4D97-AF65-F5344CB8AC3E}">
        <p14:creationId xmlns:p14="http://schemas.microsoft.com/office/powerpoint/2010/main" val="1527991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0" y="76200"/>
            <a:ext cx="9144000" cy="838200"/>
          </a:xfrm>
          <a:ln>
            <a:miter lim="800000"/>
            <a:headEnd/>
            <a:tailEnd/>
          </a:ln>
        </p:spPr>
        <p:txBody>
          <a:bodyPr vert="horz" wrap="square" lIns="91440" tIns="45720" rIns="91440" bIns="45720" numCol="1" anchor="t" anchorCtr="0" compatLnSpc="1">
            <a:prstTxWarp prst="textNoShape">
              <a:avLst/>
            </a:prstTxWarp>
          </a:bodyPr>
          <a:lstStyle/>
          <a:p>
            <a:pPr>
              <a:lnSpc>
                <a:spcPct val="80000"/>
              </a:lnSpc>
              <a:defRPr/>
            </a:pP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Marine Awareness &amp; Prevention </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Integrated </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Training (MAPIT</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Goals</a:t>
            </a:r>
            <a:endParaRPr lang="en-US" sz="2400" b="1" dirty="0" smtClean="0">
              <a:solidFill>
                <a:srgbClr val="C00000"/>
              </a:solidFill>
              <a:effectLst>
                <a:outerShdw blurRad="38100" dist="38100" dir="2700000" algn="tl">
                  <a:srgbClr val="000000">
                    <a:alpha val="43137"/>
                  </a:srgbClr>
                </a:outerShdw>
              </a:effectLst>
              <a:latin typeface="Arial" charset="0"/>
              <a:cs typeface="Arial" charset="0"/>
            </a:endParaRPr>
          </a:p>
        </p:txBody>
      </p:sp>
      <p:sp>
        <p:nvSpPr>
          <p:cNvPr id="13" name="Content Placeholder 12"/>
          <p:cNvSpPr>
            <a:spLocks noGrp="1"/>
          </p:cNvSpPr>
          <p:nvPr>
            <p:ph idx="1"/>
          </p:nvPr>
        </p:nvSpPr>
        <p:spPr>
          <a:xfrm>
            <a:off x="914400" y="1752600"/>
            <a:ext cx="7772400" cy="4221163"/>
          </a:xfrm>
        </p:spPr>
        <p:txBody>
          <a:bodyPr/>
          <a:lstStyle/>
          <a:p>
            <a:pPr marL="0" lvl="2" indent="0">
              <a:buNone/>
            </a:pPr>
            <a:r>
              <a:rPr lang="en-US" sz="2200" dirty="0" smtClean="0">
                <a:latin typeface="Arial" pitchFamily="34" charset="0"/>
                <a:cs typeface="Arial" pitchFamily="34" charset="0"/>
              </a:rPr>
              <a:t>Marine </a:t>
            </a:r>
            <a:r>
              <a:rPr lang="en-US" sz="2200" dirty="0">
                <a:latin typeface="Arial" pitchFamily="34" charset="0"/>
                <a:cs typeface="Arial" pitchFamily="34" charset="0"/>
              </a:rPr>
              <a:t>Awareness &amp; Prevention Integrated Training (MAPIT) </a:t>
            </a:r>
            <a:r>
              <a:rPr lang="en-US" sz="2200" dirty="0" smtClean="0">
                <a:latin typeface="Arial" pitchFamily="34" charset="0"/>
                <a:cs typeface="Arial" pitchFamily="34" charset="0"/>
              </a:rPr>
              <a:t>is designed to </a:t>
            </a:r>
            <a:r>
              <a:rPr lang="en-US" sz="2200" u="sng" dirty="0">
                <a:latin typeface="Arial" pitchFamily="34" charset="0"/>
                <a:cs typeface="Arial" pitchFamily="34" charset="0"/>
              </a:rPr>
              <a:t>increase the readiness of individuals and units </a:t>
            </a:r>
            <a:r>
              <a:rPr lang="en-US" sz="2200" dirty="0">
                <a:latin typeface="Arial" pitchFamily="34" charset="0"/>
                <a:cs typeface="Arial" pitchFamily="34" charset="0"/>
              </a:rPr>
              <a:t>to achieve the Marine Corps mission, particularly regarding unit and personal readiness.  </a:t>
            </a:r>
            <a:endParaRPr lang="en-US" sz="2200" dirty="0" smtClean="0">
              <a:latin typeface="Arial" pitchFamily="34" charset="0"/>
              <a:cs typeface="Arial" pitchFamily="34" charset="0"/>
            </a:endParaRPr>
          </a:p>
          <a:p>
            <a:pPr marL="0" lvl="2" indent="0">
              <a:buNone/>
            </a:pPr>
            <a:endParaRPr lang="en-US" sz="2200" dirty="0" smtClean="0">
              <a:latin typeface="Arial" pitchFamily="34" charset="0"/>
              <a:cs typeface="Arial" pitchFamily="34" charset="0"/>
            </a:endParaRPr>
          </a:p>
          <a:p>
            <a:pPr marL="0" lvl="2" indent="0">
              <a:buNone/>
            </a:pPr>
            <a:r>
              <a:rPr lang="en-US" sz="2200" dirty="0" smtClean="0">
                <a:latin typeface="Arial" pitchFamily="34" charset="0"/>
                <a:cs typeface="Arial" pitchFamily="34" charset="0"/>
              </a:rPr>
              <a:t>MAPIT will </a:t>
            </a:r>
            <a:r>
              <a:rPr lang="en-US" sz="2200" u="sng" dirty="0" smtClean="0">
                <a:latin typeface="Arial" pitchFamily="34" charset="0"/>
                <a:cs typeface="Arial" pitchFamily="34" charset="0"/>
              </a:rPr>
              <a:t>reduce </a:t>
            </a:r>
            <a:r>
              <a:rPr lang="en-US" sz="2200" u="sng" dirty="0">
                <a:latin typeface="Arial" pitchFamily="34" charset="0"/>
                <a:cs typeface="Arial" pitchFamily="34" charset="0"/>
              </a:rPr>
              <a:t>required annual training redundancies </a:t>
            </a:r>
            <a:r>
              <a:rPr lang="en-US" sz="2200" dirty="0">
                <a:latin typeface="Arial" pitchFamily="34" charset="0"/>
                <a:cs typeface="Arial" pitchFamily="34" charset="0"/>
              </a:rPr>
              <a:t>within the </a:t>
            </a:r>
            <a:r>
              <a:rPr lang="en-US" sz="2200" dirty="0" smtClean="0">
                <a:latin typeface="Arial" pitchFamily="34" charset="0"/>
                <a:cs typeface="Arial" pitchFamily="34" charset="0"/>
              </a:rPr>
              <a:t>Marine </a:t>
            </a:r>
            <a:r>
              <a:rPr lang="en-US" sz="2200" dirty="0">
                <a:latin typeface="Arial" pitchFamily="34" charset="0"/>
                <a:cs typeface="Arial" pitchFamily="34" charset="0"/>
              </a:rPr>
              <a:t>Corps </a:t>
            </a:r>
            <a:r>
              <a:rPr lang="en-US" sz="2200" u="sng" dirty="0">
                <a:latin typeface="Arial" pitchFamily="34" charset="0"/>
                <a:cs typeface="Arial" pitchFamily="34" charset="0"/>
              </a:rPr>
              <a:t>focusing on the areas of Combat and Operational Stress Control, Substance Abuse, Family Advocacy, </a:t>
            </a:r>
            <a:r>
              <a:rPr lang="en-US" sz="2200" u="sng" dirty="0" smtClean="0">
                <a:latin typeface="Arial" pitchFamily="34" charset="0"/>
                <a:cs typeface="Arial" pitchFamily="34" charset="0"/>
              </a:rPr>
              <a:t>and </a:t>
            </a:r>
            <a:r>
              <a:rPr lang="en-US" sz="2200" u="sng" dirty="0">
                <a:latin typeface="Arial" pitchFamily="34" charset="0"/>
                <a:cs typeface="Arial" pitchFamily="34" charset="0"/>
              </a:rPr>
              <a:t>Suicide Prevention and Response</a:t>
            </a:r>
            <a:r>
              <a:rPr lang="en-US" sz="2200" dirty="0">
                <a:latin typeface="Arial" pitchFamily="34" charset="0"/>
                <a:cs typeface="Arial" pitchFamily="34" charset="0"/>
              </a:rPr>
              <a:t>. </a:t>
            </a:r>
            <a:endParaRPr lang="en-US" sz="22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lgn="r">
              <a:defRPr/>
            </a:pPr>
            <a:fld id="{C309D007-3234-4C94-AD12-72F7A0B1B3E2}" type="slidenum">
              <a:rPr lang="en-US" sz="1400" smtClean="0"/>
              <a:pPr algn="r">
                <a:defRPr/>
              </a:pPr>
              <a:t>2</a:t>
            </a:fld>
            <a:endParaRPr lang="en-US" sz="1400" dirty="0"/>
          </a:p>
        </p:txBody>
      </p:sp>
    </p:spTree>
    <p:extLst>
      <p:ext uri="{BB962C8B-B14F-4D97-AF65-F5344CB8AC3E}">
        <p14:creationId xmlns:p14="http://schemas.microsoft.com/office/powerpoint/2010/main" val="3093829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0" y="76200"/>
            <a:ext cx="9144000" cy="762000"/>
          </a:xfrm>
          <a:ln>
            <a:miter lim="800000"/>
            <a:headEnd/>
            <a:tailEnd/>
          </a:ln>
        </p:spPr>
        <p:txBody>
          <a:bodyPr vert="horz" wrap="square" lIns="91440" tIns="45720" rIns="91440" bIns="45720" numCol="1" anchor="t" anchorCtr="0" compatLnSpc="1">
            <a:prstTxWarp prst="textNoShape">
              <a:avLst/>
            </a:prstTxWarp>
          </a:bodyPr>
          <a:lstStyle/>
          <a:p>
            <a:pPr>
              <a:lnSpc>
                <a:spcPct val="80000"/>
              </a:lnSpc>
              <a:defRPr/>
            </a:pP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Existing Behavioral Health Program </a:t>
            </a:r>
            <a:b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Universal Training </a:t>
            </a:r>
            <a:endParaRPr lang="en-US" sz="2400" b="1" dirty="0" smtClean="0">
              <a:solidFill>
                <a:srgbClr val="C00000"/>
              </a:solidFill>
              <a:effectLst>
                <a:outerShdw blurRad="38100" dist="38100" dir="2700000" algn="tl">
                  <a:srgbClr val="000000">
                    <a:alpha val="43137"/>
                  </a:srgbClr>
                </a:outerShdw>
              </a:effectLst>
              <a:latin typeface="Arial" charset="0"/>
              <a:cs typeface="Arial" charset="0"/>
            </a:endParaRPr>
          </a:p>
        </p:txBody>
      </p:sp>
      <p:sp>
        <p:nvSpPr>
          <p:cNvPr id="9" name="TextBox 8"/>
          <p:cNvSpPr txBox="1"/>
          <p:nvPr/>
        </p:nvSpPr>
        <p:spPr>
          <a:xfrm>
            <a:off x="2743200" y="4267200"/>
            <a:ext cx="184731" cy="369332"/>
          </a:xfrm>
          <a:prstGeom prst="rect">
            <a:avLst/>
          </a:prstGeom>
          <a:noFill/>
        </p:spPr>
        <p:txBody>
          <a:bodyPr wrap="none" rtlCol="0">
            <a:spAutoFit/>
          </a:bodyPr>
          <a:lstStyle/>
          <a:p>
            <a:endParaRPr lang="en-US" dirty="0"/>
          </a:p>
        </p:txBody>
      </p:sp>
      <p:sp>
        <p:nvSpPr>
          <p:cNvPr id="7" name="Flowchart: Process 6"/>
          <p:cNvSpPr/>
          <p:nvPr/>
        </p:nvSpPr>
        <p:spPr>
          <a:xfrm>
            <a:off x="1981200" y="1219200"/>
            <a:ext cx="5486400" cy="762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chemeClr val="tx1"/>
                </a:solidFill>
                <a:latin typeface="Arial" pitchFamily="34" charset="0"/>
                <a:cs typeface="Arial" pitchFamily="34" charset="0"/>
              </a:rPr>
              <a:t>Behavioral Health Branch</a:t>
            </a:r>
            <a:endParaRPr lang="en-US" sz="2800" b="1" dirty="0">
              <a:solidFill>
                <a:schemeClr val="tx1"/>
              </a:solidFill>
              <a:latin typeface="Arial" pitchFamily="34" charset="0"/>
              <a:cs typeface="Arial" pitchFamily="34" charset="0"/>
            </a:endParaRPr>
          </a:p>
        </p:txBody>
      </p:sp>
      <p:sp>
        <p:nvSpPr>
          <p:cNvPr id="8" name="Flowchart: Process 7"/>
          <p:cNvSpPr/>
          <p:nvPr/>
        </p:nvSpPr>
        <p:spPr>
          <a:xfrm>
            <a:off x="152400" y="2209800"/>
            <a:ext cx="2057400" cy="4572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solidFill>
                  <a:schemeClr val="tx1"/>
                </a:solidFill>
                <a:latin typeface="Arial" pitchFamily="34" charset="0"/>
                <a:cs typeface="Arial" pitchFamily="34" charset="0"/>
              </a:rPr>
              <a:t>Substance Abuse</a:t>
            </a:r>
            <a:endParaRPr lang="en-US" sz="1600" b="1" dirty="0">
              <a:solidFill>
                <a:schemeClr val="tx1"/>
              </a:solidFill>
              <a:latin typeface="Arial" pitchFamily="34" charset="0"/>
              <a:cs typeface="Arial" pitchFamily="34" charset="0"/>
            </a:endParaRPr>
          </a:p>
        </p:txBody>
      </p:sp>
      <p:sp>
        <p:nvSpPr>
          <p:cNvPr id="13" name="Flowchart: Process 12"/>
          <p:cNvSpPr/>
          <p:nvPr/>
        </p:nvSpPr>
        <p:spPr>
          <a:xfrm>
            <a:off x="2590800" y="2209800"/>
            <a:ext cx="2286000" cy="4572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solidFill>
                  <a:schemeClr val="tx1"/>
                </a:solidFill>
                <a:latin typeface="Arial" pitchFamily="34" charset="0"/>
                <a:cs typeface="Arial" pitchFamily="34" charset="0"/>
              </a:rPr>
              <a:t>Suicide Prevention</a:t>
            </a:r>
            <a:endParaRPr lang="en-US" sz="1600" b="1" dirty="0">
              <a:solidFill>
                <a:schemeClr val="tx1"/>
              </a:solidFill>
              <a:latin typeface="Arial" pitchFamily="34" charset="0"/>
              <a:cs typeface="Arial" pitchFamily="34" charset="0"/>
            </a:endParaRPr>
          </a:p>
        </p:txBody>
      </p:sp>
      <p:sp>
        <p:nvSpPr>
          <p:cNvPr id="14" name="Flowchart: Process 13"/>
          <p:cNvSpPr/>
          <p:nvPr/>
        </p:nvSpPr>
        <p:spPr>
          <a:xfrm>
            <a:off x="5181600" y="2209800"/>
            <a:ext cx="1905000" cy="4572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solidFill>
                  <a:schemeClr val="tx1"/>
                </a:solidFill>
                <a:latin typeface="Arial" pitchFamily="34" charset="0"/>
                <a:cs typeface="Arial" pitchFamily="34" charset="0"/>
              </a:rPr>
              <a:t>COSC</a:t>
            </a:r>
            <a:endParaRPr lang="en-US" sz="1600" b="1" dirty="0">
              <a:solidFill>
                <a:schemeClr val="tx1"/>
              </a:solidFill>
              <a:latin typeface="Arial" pitchFamily="34" charset="0"/>
              <a:cs typeface="Arial" pitchFamily="34" charset="0"/>
            </a:endParaRPr>
          </a:p>
        </p:txBody>
      </p:sp>
      <p:sp>
        <p:nvSpPr>
          <p:cNvPr id="15" name="Flowchart: Process 14"/>
          <p:cNvSpPr/>
          <p:nvPr/>
        </p:nvSpPr>
        <p:spPr>
          <a:xfrm>
            <a:off x="7391400" y="2209800"/>
            <a:ext cx="1600200" cy="4572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solidFill>
                  <a:schemeClr val="tx1"/>
                </a:solidFill>
                <a:latin typeface="Arial" pitchFamily="34" charset="0"/>
                <a:cs typeface="Arial" pitchFamily="34" charset="0"/>
              </a:rPr>
              <a:t>FAP</a:t>
            </a:r>
            <a:endParaRPr lang="en-US" sz="1600" b="1" dirty="0">
              <a:solidFill>
                <a:schemeClr val="tx1"/>
              </a:solidFill>
              <a:latin typeface="Arial" pitchFamily="34" charset="0"/>
              <a:cs typeface="Arial" pitchFamily="34" charset="0"/>
            </a:endParaRPr>
          </a:p>
        </p:txBody>
      </p:sp>
      <p:sp>
        <p:nvSpPr>
          <p:cNvPr id="18" name="Flowchart: Process 17"/>
          <p:cNvSpPr/>
          <p:nvPr/>
        </p:nvSpPr>
        <p:spPr>
          <a:xfrm>
            <a:off x="152400" y="2971800"/>
            <a:ext cx="2057400" cy="6096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Basic and Prime For Life </a:t>
            </a:r>
            <a:r>
              <a:rPr lang="en-US" sz="1600" dirty="0" smtClean="0">
                <a:solidFill>
                  <a:srgbClr val="FF0000"/>
                </a:solidFill>
                <a:latin typeface="Arial" pitchFamily="34" charset="0"/>
                <a:cs typeface="Arial" pitchFamily="34" charset="0"/>
              </a:rPr>
              <a:t>(</a:t>
            </a:r>
            <a:r>
              <a:rPr lang="en-US" sz="1600" dirty="0" err="1" smtClean="0">
                <a:solidFill>
                  <a:srgbClr val="FF0000"/>
                </a:solidFill>
                <a:latin typeface="Arial" pitchFamily="34" charset="0"/>
                <a:cs typeface="Arial" pitchFamily="34" charset="0"/>
              </a:rPr>
              <a:t>Req</a:t>
            </a:r>
            <a:r>
              <a:rPr lang="en-US" sz="1600" dirty="0" smtClean="0">
                <a:solidFill>
                  <a:srgbClr val="FF0000"/>
                </a:solidFill>
                <a:latin typeface="Arial" pitchFamily="34" charset="0"/>
                <a:cs typeface="Arial" pitchFamily="34" charset="0"/>
              </a:rPr>
              <a:t> 1 Hour)</a:t>
            </a:r>
            <a:endParaRPr lang="en-US" sz="1600" dirty="0">
              <a:solidFill>
                <a:srgbClr val="FF0000"/>
              </a:solidFill>
              <a:latin typeface="Arial" pitchFamily="34" charset="0"/>
              <a:cs typeface="Arial" pitchFamily="34" charset="0"/>
            </a:endParaRPr>
          </a:p>
        </p:txBody>
      </p:sp>
      <p:sp>
        <p:nvSpPr>
          <p:cNvPr id="19" name="Flowchart: Process 18"/>
          <p:cNvSpPr/>
          <p:nvPr/>
        </p:nvSpPr>
        <p:spPr>
          <a:xfrm>
            <a:off x="152400" y="3733800"/>
            <a:ext cx="2057400" cy="1524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solidFill>
                <a:schemeClr val="tx1"/>
              </a:solidFill>
            </a:endParaRPr>
          </a:p>
          <a:p>
            <a:pPr algn="ctr"/>
            <a:r>
              <a:rPr lang="en-US" sz="1600" dirty="0" smtClean="0">
                <a:solidFill>
                  <a:schemeClr val="tx1"/>
                </a:solidFill>
                <a:latin typeface="Arial" pitchFamily="34" charset="0"/>
                <a:cs typeface="Arial" pitchFamily="34" charset="0"/>
              </a:rPr>
              <a:t>Abuse, Prevention, Treatment, Awareness Training through local SACC</a:t>
            </a:r>
          </a:p>
          <a:p>
            <a:pPr algn="ctr"/>
            <a:endParaRPr lang="en-US" dirty="0">
              <a:solidFill>
                <a:schemeClr val="tx1"/>
              </a:solidFill>
            </a:endParaRPr>
          </a:p>
        </p:txBody>
      </p:sp>
      <p:cxnSp>
        <p:nvCxnSpPr>
          <p:cNvPr id="20" name="Straight Connector 19"/>
          <p:cNvCxnSpPr/>
          <p:nvPr/>
        </p:nvCxnSpPr>
        <p:spPr>
          <a:xfrm>
            <a:off x="152400" y="32766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lowchart: Process 22"/>
          <p:cNvSpPr/>
          <p:nvPr/>
        </p:nvSpPr>
        <p:spPr>
          <a:xfrm>
            <a:off x="2590800" y="2971800"/>
            <a:ext cx="2286000" cy="762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Never Leave A Marine Behind Training </a:t>
            </a:r>
          </a:p>
          <a:p>
            <a:pPr algn="ctr"/>
            <a:r>
              <a:rPr lang="en-US" sz="1600" dirty="0" smtClean="0">
                <a:solidFill>
                  <a:srgbClr val="FF0000"/>
                </a:solidFill>
                <a:latin typeface="Arial" pitchFamily="34" charset="0"/>
                <a:cs typeface="Arial" pitchFamily="34" charset="0"/>
              </a:rPr>
              <a:t>(</a:t>
            </a:r>
            <a:r>
              <a:rPr lang="en-US" sz="1600" dirty="0" err="1" smtClean="0">
                <a:solidFill>
                  <a:srgbClr val="FF0000"/>
                </a:solidFill>
                <a:latin typeface="Arial" pitchFamily="34" charset="0"/>
                <a:cs typeface="Arial" pitchFamily="34" charset="0"/>
              </a:rPr>
              <a:t>Req</a:t>
            </a:r>
            <a:r>
              <a:rPr lang="en-US" sz="1600" dirty="0" smtClean="0">
                <a:solidFill>
                  <a:srgbClr val="FF0000"/>
                </a:solidFill>
                <a:latin typeface="Arial" pitchFamily="34" charset="0"/>
                <a:cs typeface="Arial" pitchFamily="34" charset="0"/>
              </a:rPr>
              <a:t> 1.5 to 3.5 Hours)</a:t>
            </a:r>
            <a:endParaRPr lang="en-US" sz="1600" dirty="0">
              <a:solidFill>
                <a:srgbClr val="FF0000"/>
              </a:solidFill>
              <a:latin typeface="Arial" pitchFamily="34" charset="0"/>
              <a:cs typeface="Arial" pitchFamily="34" charset="0"/>
            </a:endParaRPr>
          </a:p>
        </p:txBody>
      </p:sp>
      <p:sp>
        <p:nvSpPr>
          <p:cNvPr id="24" name="Flowchart: Process 23"/>
          <p:cNvSpPr/>
          <p:nvPr/>
        </p:nvSpPr>
        <p:spPr>
          <a:xfrm>
            <a:off x="2606634" y="3924300"/>
            <a:ext cx="2286000" cy="11430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E1-E3</a:t>
            </a:r>
          </a:p>
          <a:p>
            <a:pPr algn="ctr"/>
            <a:r>
              <a:rPr lang="en-US" sz="1600" dirty="0" smtClean="0">
                <a:solidFill>
                  <a:schemeClr val="tx1"/>
                </a:solidFill>
                <a:latin typeface="Arial" pitchFamily="34" charset="0"/>
                <a:cs typeface="Arial" pitchFamily="34" charset="0"/>
              </a:rPr>
              <a:t>NCO</a:t>
            </a:r>
          </a:p>
          <a:p>
            <a:pPr algn="ctr"/>
            <a:r>
              <a:rPr lang="en-US" sz="1600" dirty="0" smtClean="0">
                <a:solidFill>
                  <a:schemeClr val="tx1"/>
                </a:solidFill>
                <a:latin typeface="Arial" pitchFamily="34" charset="0"/>
                <a:cs typeface="Arial" pitchFamily="34" charset="0"/>
              </a:rPr>
              <a:t>SNCO</a:t>
            </a:r>
          </a:p>
          <a:p>
            <a:pPr algn="ctr"/>
            <a:r>
              <a:rPr lang="en-US" sz="1600" dirty="0" smtClean="0">
                <a:solidFill>
                  <a:schemeClr val="tx1"/>
                </a:solidFill>
                <a:latin typeface="Arial" pitchFamily="34" charset="0"/>
                <a:cs typeface="Arial" pitchFamily="34" charset="0"/>
              </a:rPr>
              <a:t>Officer</a:t>
            </a:r>
            <a:endParaRPr lang="en-US" sz="1600" dirty="0">
              <a:solidFill>
                <a:schemeClr val="tx1"/>
              </a:solidFill>
              <a:latin typeface="Arial" pitchFamily="34" charset="0"/>
              <a:cs typeface="Arial" pitchFamily="34" charset="0"/>
            </a:endParaRPr>
          </a:p>
        </p:txBody>
      </p:sp>
      <p:sp>
        <p:nvSpPr>
          <p:cNvPr id="26" name="Flowchart: Process 25"/>
          <p:cNvSpPr/>
          <p:nvPr/>
        </p:nvSpPr>
        <p:spPr>
          <a:xfrm>
            <a:off x="5181600" y="4564290"/>
            <a:ext cx="1905000" cy="4572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OSCAR</a:t>
            </a:r>
            <a:endParaRPr lang="en-US" sz="1600" dirty="0">
              <a:solidFill>
                <a:schemeClr val="tx1"/>
              </a:solidFill>
              <a:latin typeface="Arial" pitchFamily="34" charset="0"/>
              <a:cs typeface="Arial" pitchFamily="34" charset="0"/>
            </a:endParaRPr>
          </a:p>
        </p:txBody>
      </p:sp>
      <p:sp>
        <p:nvSpPr>
          <p:cNvPr id="27" name="Flowchart: Process 26"/>
          <p:cNvSpPr/>
          <p:nvPr/>
        </p:nvSpPr>
        <p:spPr>
          <a:xfrm>
            <a:off x="7391400" y="2971800"/>
            <a:ext cx="1600200" cy="17526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Positive Parenting and Coping with Work and Family Stress</a:t>
            </a:r>
            <a:endParaRPr lang="en-US" sz="1600" dirty="0">
              <a:solidFill>
                <a:schemeClr val="tx1"/>
              </a:solidFill>
              <a:latin typeface="Arial" pitchFamily="34" charset="0"/>
              <a:cs typeface="Arial" pitchFamily="34" charset="0"/>
            </a:endParaRPr>
          </a:p>
        </p:txBody>
      </p:sp>
      <p:sp>
        <p:nvSpPr>
          <p:cNvPr id="31" name="Slide Number Placeholder 30"/>
          <p:cNvSpPr>
            <a:spLocks noGrp="1"/>
          </p:cNvSpPr>
          <p:nvPr>
            <p:ph type="sldNum" sz="quarter" idx="12"/>
          </p:nvPr>
        </p:nvSpPr>
        <p:spPr/>
        <p:txBody>
          <a:bodyPr/>
          <a:lstStyle/>
          <a:p>
            <a:pPr algn="r">
              <a:defRPr/>
            </a:pPr>
            <a:fld id="{C309D007-3234-4C94-AD12-72F7A0B1B3E2}" type="slidenum">
              <a:rPr lang="en-US" sz="1400" smtClean="0"/>
              <a:pPr algn="r">
                <a:defRPr/>
              </a:pPr>
              <a:t>3</a:t>
            </a:fld>
            <a:endParaRPr lang="en-US" sz="1400" dirty="0"/>
          </a:p>
        </p:txBody>
      </p:sp>
      <p:sp>
        <p:nvSpPr>
          <p:cNvPr id="17" name="Flowchart: Process 16"/>
          <p:cNvSpPr/>
          <p:nvPr/>
        </p:nvSpPr>
        <p:spPr>
          <a:xfrm>
            <a:off x="5181600" y="3740232"/>
            <a:ext cx="1905000" cy="565068"/>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Deployed Cycle Training</a:t>
            </a:r>
            <a:endParaRPr lang="en-US" sz="1600" dirty="0">
              <a:solidFill>
                <a:schemeClr val="tx1"/>
              </a:solidFill>
              <a:latin typeface="Arial" pitchFamily="34" charset="0"/>
              <a:cs typeface="Arial" pitchFamily="34" charset="0"/>
            </a:endParaRPr>
          </a:p>
        </p:txBody>
      </p:sp>
      <p:sp>
        <p:nvSpPr>
          <p:cNvPr id="21" name="Flowchart: Process 20"/>
          <p:cNvSpPr/>
          <p:nvPr/>
        </p:nvSpPr>
        <p:spPr>
          <a:xfrm>
            <a:off x="5181600" y="2971800"/>
            <a:ext cx="1905000" cy="4572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COSC Principles </a:t>
            </a:r>
            <a:r>
              <a:rPr lang="en-US" sz="1600" dirty="0" smtClean="0">
                <a:solidFill>
                  <a:srgbClr val="FF0000"/>
                </a:solidFill>
                <a:latin typeface="Arial" pitchFamily="34" charset="0"/>
                <a:cs typeface="Arial" pitchFamily="34" charset="0"/>
              </a:rPr>
              <a:t>(</a:t>
            </a:r>
            <a:r>
              <a:rPr lang="en-US" sz="1600" dirty="0" err="1" smtClean="0">
                <a:solidFill>
                  <a:srgbClr val="FF0000"/>
                </a:solidFill>
                <a:latin typeface="Arial" pitchFamily="34" charset="0"/>
                <a:cs typeface="Arial" pitchFamily="34" charset="0"/>
              </a:rPr>
              <a:t>Req</a:t>
            </a:r>
            <a:r>
              <a:rPr lang="en-US" sz="1600" dirty="0" smtClean="0">
                <a:solidFill>
                  <a:srgbClr val="FF0000"/>
                </a:solidFill>
                <a:latin typeface="Arial" pitchFamily="34" charset="0"/>
                <a:cs typeface="Arial" pitchFamily="34" charset="0"/>
              </a:rPr>
              <a:t> 1 Hour)</a:t>
            </a:r>
            <a:endParaRPr lang="en-US"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38034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228600"/>
            <a:ext cx="9144000" cy="523875"/>
          </a:xfrm>
          <a:prstGeom prst="rect">
            <a:avLst/>
          </a:prstGeom>
          <a:noFill/>
          <a:ln w="9525">
            <a:noFill/>
            <a:miter lim="800000"/>
            <a:headEnd/>
            <a:tailEnd/>
          </a:ln>
          <a:effectLst>
            <a:outerShdw blurRad="63500" dist="38100" dir="2700000" algn="tl" rotWithShape="0">
              <a:srgbClr val="000000">
                <a:alpha val="39999"/>
              </a:srgbClr>
            </a:outerShdw>
          </a:effectLst>
        </p:spPr>
        <p:txBody>
          <a:bodyPr>
            <a:spAutoFit/>
          </a:bodyPr>
          <a:lstStyle/>
          <a:p>
            <a:pPr algn="ctr" fontAlgn="base">
              <a:spcBef>
                <a:spcPct val="0"/>
              </a:spcBef>
              <a:spcAft>
                <a:spcPct val="0"/>
              </a:spcAft>
              <a:defRPr/>
            </a:pPr>
            <a:r>
              <a:rPr lang="en-US" sz="2800" b="1" dirty="0">
                <a:solidFill>
                  <a:srgbClr val="C00000"/>
                </a:solidFill>
                <a:latin typeface="Arial" charset="0"/>
                <a:ea typeface="ＭＳ Ｐゴシック" charset="-128"/>
                <a:cs typeface="Arial" charset="0"/>
              </a:rPr>
              <a:t>Prevention Continuum</a:t>
            </a:r>
          </a:p>
        </p:txBody>
      </p:sp>
      <p:grpSp>
        <p:nvGrpSpPr>
          <p:cNvPr id="14339" name="Group 20"/>
          <p:cNvGrpSpPr>
            <a:grpSpLocks/>
          </p:cNvGrpSpPr>
          <p:nvPr/>
        </p:nvGrpSpPr>
        <p:grpSpPr bwMode="auto">
          <a:xfrm>
            <a:off x="762000" y="1600200"/>
            <a:ext cx="7620000" cy="4391025"/>
            <a:chOff x="1845142" y="2647890"/>
            <a:chExt cx="5851058" cy="3343218"/>
          </a:xfrm>
        </p:grpSpPr>
        <p:grpSp>
          <p:nvGrpSpPr>
            <p:cNvPr id="14341" name="Group 19"/>
            <p:cNvGrpSpPr>
              <a:grpSpLocks/>
            </p:cNvGrpSpPr>
            <p:nvPr/>
          </p:nvGrpSpPr>
          <p:grpSpPr bwMode="auto">
            <a:xfrm>
              <a:off x="2971800" y="5486400"/>
              <a:ext cx="3276600" cy="504708"/>
              <a:chOff x="5715000" y="5779788"/>
              <a:chExt cx="3276600" cy="504708"/>
            </a:xfrm>
          </p:grpSpPr>
          <p:grpSp>
            <p:nvGrpSpPr>
              <p:cNvPr id="14347" name="Group 8"/>
              <p:cNvGrpSpPr>
                <a:grpSpLocks/>
              </p:cNvGrpSpPr>
              <p:nvPr/>
            </p:nvGrpSpPr>
            <p:grpSpPr bwMode="auto">
              <a:xfrm>
                <a:off x="5715000" y="6055896"/>
                <a:ext cx="3276600" cy="228600"/>
                <a:chOff x="809621" y="1822871"/>
                <a:chExt cx="7488244" cy="580607"/>
              </a:xfrm>
            </p:grpSpPr>
            <p:sp>
              <p:nvSpPr>
                <p:cNvPr id="14" name="Rectangle 13"/>
                <p:cNvSpPr>
                  <a:spLocks noChangeArrowheads="1"/>
                </p:cNvSpPr>
                <p:nvPr/>
              </p:nvSpPr>
              <p:spPr bwMode="auto">
                <a:xfrm>
                  <a:off x="4564125" y="1826344"/>
                  <a:ext cx="1858128" cy="577134"/>
                </a:xfrm>
                <a:prstGeom prst="rect">
                  <a:avLst/>
                </a:prstGeom>
                <a:solidFill>
                  <a:srgbClr val="FF6600"/>
                </a:solidFill>
                <a:ln w="25400">
                  <a:solidFill>
                    <a:srgbClr val="FF6600"/>
                  </a:solidFill>
                  <a:miter lim="800000"/>
                  <a:headEnd/>
                  <a:tailEnd/>
                </a:ln>
                <a:effectLst>
                  <a:outerShdw blurRad="63500" dist="38100" dir="2700000" algn="tl" rotWithShape="0">
                    <a:srgbClr val="000000">
                      <a:alpha val="39999"/>
                    </a:srgbClr>
                  </a:outerShdw>
                </a:effectLst>
              </p:spPr>
              <p:txBody>
                <a:bodyPr tIns="91440" bIns="91440" anchor="ctr" anchorCtr="1"/>
                <a:lstStyle/>
                <a:p>
                  <a:pPr marL="233363" indent="-233363" defTabSz="457200" fontAlgn="base">
                    <a:spcBef>
                      <a:spcPct val="5000"/>
                    </a:spcBef>
                    <a:spcAft>
                      <a:spcPct val="15000"/>
                    </a:spcAft>
                    <a:buSzPct val="100000"/>
                    <a:tabLst>
                      <a:tab pos="2740025" algn="l"/>
                      <a:tab pos="3654425" algn="l"/>
                      <a:tab pos="4568825" algn="l"/>
                      <a:tab pos="5483225" algn="l"/>
                      <a:tab pos="6397625" algn="l"/>
                      <a:tab pos="7312025" algn="l"/>
                      <a:tab pos="8226425" algn="l"/>
                      <a:tab pos="9140825" algn="l"/>
                      <a:tab pos="10055225" algn="l"/>
                    </a:tabLst>
                    <a:defRPr/>
                  </a:pPr>
                  <a:r>
                    <a:rPr lang="en-US" sz="800" b="1" dirty="0">
                      <a:solidFill>
                        <a:prstClr val="white"/>
                      </a:solidFill>
                      <a:effectLst>
                        <a:outerShdw blurRad="38100" dist="38100" dir="2700000" algn="tl">
                          <a:srgbClr val="000000"/>
                        </a:outerShdw>
                      </a:effectLst>
                      <a:latin typeface="Verdana" charset="0"/>
                      <a:ea typeface="ＭＳ Ｐゴシック" charset="-128"/>
                      <a:cs typeface="Arial Unicode MS" charset="0"/>
                    </a:rPr>
                    <a:t>INJURED</a:t>
                  </a:r>
                </a:p>
              </p:txBody>
            </p:sp>
            <p:sp>
              <p:nvSpPr>
                <p:cNvPr id="15" name="Rectangle 14"/>
                <p:cNvSpPr>
                  <a:spLocks noChangeArrowheads="1"/>
                </p:cNvSpPr>
                <p:nvPr/>
              </p:nvSpPr>
              <p:spPr bwMode="auto">
                <a:xfrm>
                  <a:off x="6438968" y="1826344"/>
                  <a:ext cx="1858127" cy="577134"/>
                </a:xfrm>
                <a:prstGeom prst="rect">
                  <a:avLst/>
                </a:prstGeom>
                <a:solidFill>
                  <a:srgbClr val="CC0000"/>
                </a:solidFill>
                <a:ln w="25400">
                  <a:solidFill>
                    <a:srgbClr val="CC0000"/>
                  </a:solidFill>
                  <a:miter lim="800000"/>
                  <a:headEnd/>
                  <a:tailEnd/>
                </a:ln>
                <a:effectLst>
                  <a:outerShdw blurRad="63500" dist="38100" dir="2700000" algn="tl" rotWithShape="0">
                    <a:srgbClr val="000000">
                      <a:alpha val="39999"/>
                    </a:srgbClr>
                  </a:outerShdw>
                </a:effectLst>
              </p:spPr>
              <p:txBody>
                <a:bodyPr tIns="91440" bIns="91440" anchor="ctr" anchorCtr="1"/>
                <a:lstStyle/>
                <a:p>
                  <a:pPr marL="233363" indent="-233363" defTabSz="457200" fontAlgn="base">
                    <a:spcBef>
                      <a:spcPct val="5000"/>
                    </a:spcBef>
                    <a:spcAft>
                      <a:spcPct val="15000"/>
                    </a:spcAft>
                    <a:buSzPct val="100000"/>
                    <a:tabLst>
                      <a:tab pos="2740025" algn="l"/>
                      <a:tab pos="3654425" algn="l"/>
                      <a:tab pos="4568825" algn="l"/>
                      <a:tab pos="5483225" algn="l"/>
                      <a:tab pos="6397625" algn="l"/>
                      <a:tab pos="7312025" algn="l"/>
                      <a:tab pos="8226425" algn="l"/>
                      <a:tab pos="9140825" algn="l"/>
                      <a:tab pos="10055225" algn="l"/>
                    </a:tabLst>
                    <a:defRPr/>
                  </a:pPr>
                  <a:r>
                    <a:rPr lang="en-US" sz="800" b="1" dirty="0">
                      <a:solidFill>
                        <a:prstClr val="white"/>
                      </a:solidFill>
                      <a:effectLst>
                        <a:outerShdw blurRad="38100" dist="38100" dir="2700000" algn="tl">
                          <a:srgbClr val="000000"/>
                        </a:outerShdw>
                      </a:effectLst>
                      <a:latin typeface="Verdana" charset="0"/>
                      <a:ea typeface="ＭＳ Ｐゴシック" charset="-128"/>
                      <a:cs typeface="Arial Unicode MS" charset="0"/>
                    </a:rPr>
                    <a:t>ILL</a:t>
                  </a:r>
                </a:p>
              </p:txBody>
            </p:sp>
            <p:sp>
              <p:nvSpPr>
                <p:cNvPr id="16" name="Rectangle 15"/>
                <p:cNvSpPr>
                  <a:spLocks noChangeArrowheads="1"/>
                </p:cNvSpPr>
                <p:nvPr/>
              </p:nvSpPr>
              <p:spPr bwMode="auto">
                <a:xfrm>
                  <a:off x="808868" y="1823275"/>
                  <a:ext cx="1858128" cy="577134"/>
                </a:xfrm>
                <a:prstGeom prst="rect">
                  <a:avLst/>
                </a:prstGeom>
                <a:solidFill>
                  <a:srgbClr val="008000"/>
                </a:solidFill>
                <a:ln w="25400">
                  <a:solidFill>
                    <a:srgbClr val="008000"/>
                  </a:solidFill>
                  <a:miter lim="800000"/>
                  <a:headEnd/>
                  <a:tailEnd/>
                </a:ln>
                <a:effectLst>
                  <a:outerShdw blurRad="63500" dist="38100" dir="2700000" algn="tl" rotWithShape="0">
                    <a:srgbClr val="000000">
                      <a:alpha val="39999"/>
                    </a:srgbClr>
                  </a:outerShdw>
                </a:effectLst>
              </p:spPr>
              <p:txBody>
                <a:bodyPr tIns="91440" bIns="91440" anchor="ctr" anchorCtr="1"/>
                <a:lstStyle/>
                <a:p>
                  <a:pPr marL="233363" indent="-233363" defTabSz="457200" fontAlgn="base">
                    <a:spcBef>
                      <a:spcPct val="5000"/>
                    </a:spcBef>
                    <a:spcAft>
                      <a:spcPct val="15000"/>
                    </a:spcAft>
                    <a:buSzPct val="100000"/>
                    <a:tabLst>
                      <a:tab pos="2740025" algn="l"/>
                      <a:tab pos="3654425" algn="l"/>
                      <a:tab pos="4568825" algn="l"/>
                      <a:tab pos="5483225" algn="l"/>
                      <a:tab pos="6397625" algn="l"/>
                      <a:tab pos="7312025" algn="l"/>
                      <a:tab pos="8226425" algn="l"/>
                      <a:tab pos="9140825" algn="l"/>
                      <a:tab pos="10055225" algn="l"/>
                    </a:tabLst>
                    <a:defRPr/>
                  </a:pPr>
                  <a:r>
                    <a:rPr lang="en-US" sz="800" b="1" dirty="0">
                      <a:solidFill>
                        <a:prstClr val="white"/>
                      </a:solidFill>
                      <a:effectLst>
                        <a:outerShdw blurRad="38100" dist="38100" dir="2700000" algn="tl">
                          <a:srgbClr val="000000"/>
                        </a:outerShdw>
                      </a:effectLst>
                      <a:latin typeface="Verdana" charset="0"/>
                      <a:ea typeface="ＭＳ Ｐゴシック" charset="-128"/>
                      <a:cs typeface="Arial Unicode MS" charset="0"/>
                    </a:rPr>
                    <a:t>READY</a:t>
                  </a:r>
                </a:p>
              </p:txBody>
            </p:sp>
            <p:sp>
              <p:nvSpPr>
                <p:cNvPr id="17" name="Rectangle 16"/>
                <p:cNvSpPr>
                  <a:spLocks noChangeArrowheads="1"/>
                </p:cNvSpPr>
                <p:nvPr/>
              </p:nvSpPr>
              <p:spPr bwMode="auto">
                <a:xfrm>
                  <a:off x="2683711" y="1826344"/>
                  <a:ext cx="1858127" cy="577134"/>
                </a:xfrm>
                <a:prstGeom prst="rect">
                  <a:avLst/>
                </a:prstGeom>
                <a:solidFill>
                  <a:srgbClr val="FFCC00"/>
                </a:solidFill>
                <a:ln w="25400">
                  <a:solidFill>
                    <a:srgbClr val="FFCC00"/>
                  </a:solidFill>
                  <a:miter lim="800000"/>
                  <a:headEnd/>
                  <a:tailEnd/>
                </a:ln>
                <a:effectLst>
                  <a:outerShdw blurRad="63500" dist="38100" dir="2700000" algn="tl" rotWithShape="0">
                    <a:srgbClr val="000000">
                      <a:alpha val="39999"/>
                    </a:srgbClr>
                  </a:outerShdw>
                </a:effectLst>
              </p:spPr>
              <p:txBody>
                <a:bodyPr tIns="91440" bIns="91440" anchor="ctr" anchorCtr="1"/>
                <a:lstStyle/>
                <a:p>
                  <a:pPr marL="233363" indent="-233363" defTabSz="457200" fontAlgn="base">
                    <a:spcBef>
                      <a:spcPct val="5000"/>
                    </a:spcBef>
                    <a:spcAft>
                      <a:spcPct val="15000"/>
                    </a:spcAft>
                    <a:buSzPct val="100000"/>
                    <a:tabLst>
                      <a:tab pos="2740025" algn="l"/>
                      <a:tab pos="3654425" algn="l"/>
                      <a:tab pos="4568825" algn="l"/>
                      <a:tab pos="5483225" algn="l"/>
                      <a:tab pos="6397625" algn="l"/>
                      <a:tab pos="7312025" algn="l"/>
                      <a:tab pos="8226425" algn="l"/>
                      <a:tab pos="9140825" algn="l"/>
                      <a:tab pos="10055225" algn="l"/>
                    </a:tabLst>
                    <a:defRPr/>
                  </a:pPr>
                  <a:r>
                    <a:rPr lang="en-US" sz="800" b="1" dirty="0">
                      <a:solidFill>
                        <a:prstClr val="white"/>
                      </a:solidFill>
                      <a:effectLst>
                        <a:outerShdw blurRad="38100" dist="38100" dir="2700000" algn="tl">
                          <a:srgbClr val="000000"/>
                        </a:outerShdw>
                      </a:effectLst>
                      <a:latin typeface="Verdana" charset="0"/>
                      <a:ea typeface="ＭＳ Ｐゴシック" charset="-128"/>
                      <a:cs typeface="Arial Unicode MS" charset="0"/>
                    </a:rPr>
                    <a:t>REACTING</a:t>
                  </a:r>
                </a:p>
              </p:txBody>
            </p:sp>
          </p:grpSp>
          <p:sp>
            <p:nvSpPr>
              <p:cNvPr id="14348" name="TextBox 12"/>
              <p:cNvSpPr txBox="1">
                <a:spLocks noChangeArrowheads="1"/>
              </p:cNvSpPr>
              <p:nvPr/>
            </p:nvSpPr>
            <p:spPr bwMode="auto">
              <a:xfrm>
                <a:off x="6253497" y="5779943"/>
                <a:ext cx="2244546" cy="261782"/>
              </a:xfrm>
              <a:prstGeom prst="rect">
                <a:avLst/>
              </a:prstGeom>
              <a:noFill/>
              <a:ln w="9525">
                <a:solidFill>
                  <a:schemeClr val="tx1"/>
                </a:solidFill>
                <a:miter lim="800000"/>
                <a:headEnd/>
                <a:tailEnd/>
              </a:ln>
            </p:spPr>
            <p:txBody>
              <a:bodyPr anchor="ctr">
                <a:spAutoFit/>
              </a:bodyPr>
              <a:lstStyle/>
              <a:p>
                <a:pPr algn="ctr" fontAlgn="base">
                  <a:spcBef>
                    <a:spcPct val="0"/>
                  </a:spcBef>
                  <a:spcAft>
                    <a:spcPct val="0"/>
                  </a:spcAft>
                </a:pPr>
                <a:r>
                  <a:rPr lang="en-US" sz="1100" dirty="0">
                    <a:solidFill>
                      <a:prstClr val="black"/>
                    </a:solidFill>
                    <a:ea typeface="ＭＳ Ｐゴシック"/>
                  </a:rPr>
                  <a:t>STRESS CONTINUUM</a:t>
                </a:r>
              </a:p>
            </p:txBody>
          </p:sp>
        </p:grpSp>
        <p:grpSp>
          <p:nvGrpSpPr>
            <p:cNvPr id="14342" name="Group 18"/>
            <p:cNvGrpSpPr>
              <a:grpSpLocks/>
            </p:cNvGrpSpPr>
            <p:nvPr/>
          </p:nvGrpSpPr>
          <p:grpSpPr bwMode="auto">
            <a:xfrm>
              <a:off x="1845142" y="2647890"/>
              <a:ext cx="5851058" cy="2758194"/>
              <a:chOff x="1547873" y="3138754"/>
              <a:chExt cx="6361644" cy="3201416"/>
            </a:xfrm>
          </p:grpSpPr>
          <p:sp>
            <p:nvSpPr>
              <p:cNvPr id="14343" name="Text Box 4"/>
              <p:cNvSpPr txBox="1">
                <a:spLocks noChangeArrowheads="1"/>
              </p:cNvSpPr>
              <p:nvPr/>
            </p:nvSpPr>
            <p:spPr bwMode="auto">
              <a:xfrm>
                <a:off x="6375198" y="3337360"/>
                <a:ext cx="1451476" cy="750288"/>
              </a:xfrm>
              <a:prstGeom prst="rect">
                <a:avLst/>
              </a:prstGeom>
              <a:noFill/>
              <a:ln w="9525">
                <a:noFill/>
                <a:miter lim="800000"/>
                <a:headEnd/>
                <a:tailEnd/>
              </a:ln>
            </p:spPr>
            <p:txBody>
              <a:bodyPr>
                <a:spAutoFit/>
              </a:bodyPr>
              <a:lstStyle/>
              <a:p>
                <a:pPr algn="ctr" fontAlgn="base">
                  <a:spcBef>
                    <a:spcPct val="0"/>
                  </a:spcBef>
                  <a:spcAft>
                    <a:spcPct val="0"/>
                  </a:spcAft>
                </a:pPr>
                <a:r>
                  <a:rPr lang="en-US" b="1" dirty="0">
                    <a:solidFill>
                      <a:prstClr val="black"/>
                    </a:solidFill>
                    <a:ea typeface="ＭＳ Ｐゴシック"/>
                  </a:rPr>
                  <a:t>USMC and</a:t>
                </a:r>
              </a:p>
              <a:p>
                <a:pPr algn="ctr" fontAlgn="base">
                  <a:spcBef>
                    <a:spcPct val="0"/>
                  </a:spcBef>
                  <a:spcAft>
                    <a:spcPct val="0"/>
                  </a:spcAft>
                </a:pPr>
                <a:r>
                  <a:rPr lang="en-US" b="1" dirty="0">
                    <a:solidFill>
                      <a:prstClr val="black"/>
                    </a:solidFill>
                    <a:ea typeface="ＭＳ Ｐゴシック"/>
                  </a:rPr>
                  <a:t>BUMED</a:t>
                </a:r>
              </a:p>
            </p:txBody>
          </p:sp>
          <p:pic>
            <p:nvPicPr>
              <p:cNvPr id="14344" name="Picture 12" descr="COSC half circle.png"/>
              <p:cNvPicPr>
                <a:picLocks noChangeAspect="1"/>
              </p:cNvPicPr>
              <p:nvPr/>
            </p:nvPicPr>
            <p:blipFill>
              <a:blip r:embed="rId3" cstate="print"/>
              <a:srcRect/>
              <a:stretch>
                <a:fillRect/>
              </a:stretch>
            </p:blipFill>
            <p:spPr bwMode="auto">
              <a:xfrm>
                <a:off x="1547873" y="3603158"/>
                <a:ext cx="6361644" cy="2737012"/>
              </a:xfrm>
              <a:prstGeom prst="rect">
                <a:avLst/>
              </a:prstGeom>
              <a:noFill/>
              <a:ln w="9525">
                <a:noFill/>
                <a:miter lim="800000"/>
                <a:headEnd/>
                <a:tailEnd/>
              </a:ln>
            </p:spPr>
          </p:pic>
          <p:sp>
            <p:nvSpPr>
              <p:cNvPr id="14345" name="Text Box 4"/>
              <p:cNvSpPr txBox="1">
                <a:spLocks noChangeArrowheads="1"/>
              </p:cNvSpPr>
              <p:nvPr/>
            </p:nvSpPr>
            <p:spPr bwMode="auto">
              <a:xfrm>
                <a:off x="1599650" y="3513899"/>
                <a:ext cx="868125" cy="429463"/>
              </a:xfrm>
              <a:prstGeom prst="rect">
                <a:avLst/>
              </a:prstGeom>
              <a:noFill/>
              <a:ln w="9525">
                <a:noFill/>
                <a:miter lim="800000"/>
                <a:headEnd/>
                <a:tailEnd/>
              </a:ln>
            </p:spPr>
            <p:txBody>
              <a:bodyPr>
                <a:spAutoFit/>
              </a:bodyPr>
              <a:lstStyle/>
              <a:p>
                <a:pPr fontAlgn="base">
                  <a:spcBef>
                    <a:spcPct val="50000"/>
                  </a:spcBef>
                  <a:spcAft>
                    <a:spcPct val="0"/>
                  </a:spcAft>
                </a:pPr>
                <a:r>
                  <a:rPr lang="en-US" b="1" dirty="0">
                    <a:solidFill>
                      <a:prstClr val="black"/>
                    </a:solidFill>
                    <a:ea typeface="ＭＳ Ｐゴシック"/>
                  </a:rPr>
                  <a:t>USMC</a:t>
                </a:r>
              </a:p>
            </p:txBody>
          </p:sp>
          <p:sp>
            <p:nvSpPr>
              <p:cNvPr id="14346" name="Text Box 4"/>
              <p:cNvSpPr txBox="1">
                <a:spLocks noChangeArrowheads="1"/>
              </p:cNvSpPr>
              <p:nvPr/>
            </p:nvSpPr>
            <p:spPr bwMode="auto">
              <a:xfrm>
                <a:off x="4174683" y="3138754"/>
                <a:ext cx="1032084" cy="465111"/>
              </a:xfrm>
              <a:prstGeom prst="rect">
                <a:avLst/>
              </a:prstGeom>
              <a:noFill/>
              <a:ln w="9525">
                <a:noFill/>
                <a:miter lim="800000"/>
                <a:headEnd/>
                <a:tailEnd/>
              </a:ln>
            </p:spPr>
            <p:txBody>
              <a:bodyPr>
                <a:spAutoFit/>
              </a:bodyPr>
              <a:lstStyle/>
              <a:p>
                <a:pPr algn="ctr" fontAlgn="base">
                  <a:spcBef>
                    <a:spcPct val="50000"/>
                  </a:spcBef>
                  <a:spcAft>
                    <a:spcPct val="0"/>
                  </a:spcAft>
                </a:pPr>
                <a:r>
                  <a:rPr lang="en-US" b="1" dirty="0">
                    <a:solidFill>
                      <a:prstClr val="black"/>
                    </a:solidFill>
                    <a:ea typeface="ＭＳ Ｐゴシック"/>
                  </a:rPr>
                  <a:t>BUMED</a:t>
                </a:r>
                <a:endParaRPr lang="en-US" sz="2000" b="1" dirty="0">
                  <a:solidFill>
                    <a:prstClr val="black"/>
                  </a:solidFill>
                  <a:ea typeface="ＭＳ Ｐゴシック"/>
                </a:endParaRPr>
              </a:p>
            </p:txBody>
          </p:sp>
        </p:grpSp>
      </p:grpSp>
      <p:sp>
        <p:nvSpPr>
          <p:cNvPr id="14340" name="TextBox 17"/>
          <p:cNvSpPr txBox="1">
            <a:spLocks noChangeArrowheads="1"/>
          </p:cNvSpPr>
          <p:nvPr/>
        </p:nvSpPr>
        <p:spPr bwMode="auto">
          <a:xfrm>
            <a:off x="2819400" y="990600"/>
            <a:ext cx="5257800"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prstClr val="black"/>
                </a:solidFill>
                <a:latin typeface="Arial" pitchFamily="34" charset="0"/>
                <a:ea typeface="ＭＳ Ｐゴシック"/>
              </a:rPr>
              <a:t>An Evidence Based Framework….</a:t>
            </a:r>
          </a:p>
        </p:txBody>
      </p:sp>
    </p:spTree>
    <p:extLst>
      <p:ext uri="{BB962C8B-B14F-4D97-AF65-F5344CB8AC3E}">
        <p14:creationId xmlns:p14="http://schemas.microsoft.com/office/powerpoint/2010/main" val="749616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p:cNvPicPr>
            <a:picLocks noChangeAspect="1"/>
          </p:cNvPicPr>
          <p:nvPr/>
        </p:nvPicPr>
        <p:blipFill>
          <a:blip r:embed="rId3" cstate="print"/>
          <a:srcRect/>
          <a:stretch>
            <a:fillRect/>
          </a:stretch>
        </p:blipFill>
        <p:spPr bwMode="auto">
          <a:xfrm>
            <a:off x="6324600" y="4485756"/>
            <a:ext cx="515708" cy="618725"/>
          </a:xfrm>
          <a:prstGeom prst="rect">
            <a:avLst/>
          </a:prstGeom>
          <a:noFill/>
          <a:ln w="9525">
            <a:noFill/>
            <a:miter lim="800000"/>
            <a:headEnd/>
            <a:tailEnd/>
          </a:ln>
        </p:spPr>
      </p:pic>
      <p:sp>
        <p:nvSpPr>
          <p:cNvPr id="13" name="Rectangle 12"/>
          <p:cNvSpPr/>
          <p:nvPr/>
        </p:nvSpPr>
        <p:spPr bwMode="auto">
          <a:xfrm>
            <a:off x="5562599" y="2286000"/>
            <a:ext cx="1600200" cy="1981200"/>
          </a:xfrm>
          <a:prstGeom prst="rect">
            <a:avLst/>
          </a:prstGeom>
          <a:gradFill flip="none" rotWithShape="1">
            <a:gsLst>
              <a:gs pos="48978">
                <a:srgbClr val="D7D7D7">
                  <a:lumMod val="82000"/>
                  <a:lumOff val="18000"/>
                  <a:alpha val="16000"/>
                </a:srgbClr>
              </a:gs>
              <a:gs pos="0">
                <a:schemeClr val="bg1">
                  <a:lumMod val="75000"/>
                </a:schemeClr>
              </a:gs>
              <a:gs pos="100000">
                <a:schemeClr val="bg1">
                  <a:lumMod val="95000"/>
                </a:schemeClr>
              </a:gs>
            </a:gsLst>
            <a:lin ang="2700000" scaled="1"/>
            <a:tileRect/>
          </a:gra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Content Placeholder 3"/>
          <p:cNvSpPr txBox="1">
            <a:spLocks/>
          </p:cNvSpPr>
          <p:nvPr/>
        </p:nvSpPr>
        <p:spPr>
          <a:xfrm>
            <a:off x="5562600" y="2286000"/>
            <a:ext cx="1600200" cy="1981200"/>
          </a:xfrm>
          <a:prstGeom prst="rect">
            <a:avLst/>
          </a:prstGeom>
        </p:spPr>
        <p:txBody>
          <a:bodyPr rtlCol="0">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fontAlgn="auto">
              <a:lnSpc>
                <a:spcPct val="170000"/>
              </a:lnSpc>
              <a:spcBef>
                <a:spcPts val="0"/>
              </a:spcBef>
              <a:spcAft>
                <a:spcPts val="0"/>
              </a:spcAft>
              <a:defRPr/>
            </a:pPr>
            <a:r>
              <a:rPr lang="en-US" sz="2000" b="1" dirty="0" smtClean="0">
                <a:solidFill>
                  <a:srgbClr val="00004C"/>
                </a:solidFill>
                <a:ea typeface="+mn-ea"/>
              </a:rPr>
              <a:t>R</a:t>
            </a:r>
            <a:r>
              <a:rPr lang="en-US" sz="2000" b="1" dirty="0" smtClean="0">
                <a:ea typeface="+mn-ea"/>
              </a:rPr>
              <a:t>ECOGNIZE</a:t>
            </a:r>
          </a:p>
          <a:p>
            <a:pPr marL="119063" indent="-119063" fontAlgn="auto">
              <a:lnSpc>
                <a:spcPct val="170000"/>
              </a:lnSpc>
              <a:spcBef>
                <a:spcPts val="0"/>
              </a:spcBef>
              <a:spcAft>
                <a:spcPts val="0"/>
              </a:spcAft>
              <a:tabLst>
                <a:tab pos="1262063" algn="l"/>
              </a:tabLst>
              <a:defRPr/>
            </a:pPr>
            <a:r>
              <a:rPr lang="en-US" sz="2000" b="1" dirty="0" smtClean="0">
                <a:solidFill>
                  <a:srgbClr val="00004C"/>
                </a:solidFill>
                <a:ea typeface="+mn-ea"/>
              </a:rPr>
              <a:t>A</a:t>
            </a:r>
            <a:r>
              <a:rPr lang="en-US" sz="2000" b="1" dirty="0" smtClean="0">
                <a:ea typeface="+mn-ea"/>
              </a:rPr>
              <a:t>SK</a:t>
            </a:r>
          </a:p>
          <a:p>
            <a:pPr marL="119063" indent="-119063" fontAlgn="auto">
              <a:lnSpc>
                <a:spcPct val="170000"/>
              </a:lnSpc>
              <a:spcBef>
                <a:spcPts val="0"/>
              </a:spcBef>
              <a:spcAft>
                <a:spcPts val="0"/>
              </a:spcAft>
              <a:tabLst>
                <a:tab pos="1262063" algn="l"/>
              </a:tabLst>
              <a:defRPr/>
            </a:pPr>
            <a:r>
              <a:rPr lang="en-US" sz="2000" b="1" dirty="0" smtClean="0">
                <a:solidFill>
                  <a:srgbClr val="00004C"/>
                </a:solidFill>
                <a:ea typeface="+mn-ea"/>
              </a:rPr>
              <a:t>C</a:t>
            </a:r>
            <a:r>
              <a:rPr lang="en-US" sz="2000" b="1" dirty="0" smtClean="0">
                <a:ea typeface="+mn-ea"/>
              </a:rPr>
              <a:t>ARE </a:t>
            </a:r>
          </a:p>
          <a:p>
            <a:pPr marL="119063" indent="-119063" fontAlgn="auto">
              <a:lnSpc>
                <a:spcPct val="170000"/>
              </a:lnSpc>
              <a:spcBef>
                <a:spcPts val="0"/>
              </a:spcBef>
              <a:spcAft>
                <a:spcPts val="0"/>
              </a:spcAft>
              <a:defRPr/>
            </a:pPr>
            <a:r>
              <a:rPr lang="en-US" sz="2000" b="1" dirty="0" smtClean="0">
                <a:solidFill>
                  <a:srgbClr val="00004C"/>
                </a:solidFill>
                <a:ea typeface="+mn-ea"/>
              </a:rPr>
              <a:t>E</a:t>
            </a:r>
            <a:r>
              <a:rPr lang="en-US" sz="2000" b="1" dirty="0" smtClean="0">
                <a:ea typeface="+mn-ea"/>
              </a:rPr>
              <a:t>SCORT </a:t>
            </a:r>
          </a:p>
          <a:p>
            <a:pPr marL="0" indent="0" fontAlgn="auto">
              <a:spcAft>
                <a:spcPts val="0"/>
              </a:spcAft>
              <a:buFont typeface="Webdings" pitchFamily="18" charset="2"/>
              <a:buNone/>
              <a:defRPr/>
            </a:pPr>
            <a:endParaRPr lang="en-US" dirty="0">
              <a:ea typeface="+mn-ea"/>
            </a:endParaRPr>
          </a:p>
        </p:txBody>
      </p:sp>
      <p:sp>
        <p:nvSpPr>
          <p:cNvPr id="18" name="Rectangle 17"/>
          <p:cNvSpPr/>
          <p:nvPr/>
        </p:nvSpPr>
        <p:spPr bwMode="auto">
          <a:xfrm>
            <a:off x="7391400" y="2286000"/>
            <a:ext cx="1600200" cy="1981200"/>
          </a:xfrm>
          <a:prstGeom prst="rect">
            <a:avLst/>
          </a:prstGeom>
          <a:gradFill flip="none" rotWithShape="1">
            <a:gsLst>
              <a:gs pos="48978">
                <a:srgbClr val="D7D7D7">
                  <a:lumMod val="82000"/>
                  <a:lumOff val="18000"/>
                  <a:alpha val="16000"/>
                </a:srgbClr>
              </a:gs>
              <a:gs pos="0">
                <a:schemeClr val="bg1">
                  <a:lumMod val="75000"/>
                </a:schemeClr>
              </a:gs>
              <a:gs pos="100000">
                <a:schemeClr val="bg1">
                  <a:lumMod val="95000"/>
                </a:schemeClr>
              </a:gs>
            </a:gsLst>
            <a:lin ang="2700000" scaled="1"/>
            <a:tileRect/>
          </a:gra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2"/>
          <p:cNvPicPr>
            <a:picLocks noChangeAspect="1" noChangeArrowheads="1"/>
          </p:cNvPicPr>
          <p:nvPr/>
        </p:nvPicPr>
        <p:blipFill>
          <a:blip r:embed="rId4" cstate="print"/>
          <a:srcRect l="21875" t="30208" r="14063" b="13542"/>
          <a:stretch>
            <a:fillRect/>
          </a:stretch>
        </p:blipFill>
        <p:spPr bwMode="auto">
          <a:xfrm>
            <a:off x="2478749" y="2209800"/>
            <a:ext cx="2931451" cy="2209800"/>
          </a:xfrm>
          <a:prstGeom prst="rect">
            <a:avLst/>
          </a:prstGeom>
          <a:noFill/>
          <a:ln w="9525">
            <a:noFill/>
            <a:miter lim="800000"/>
            <a:headEnd/>
            <a:tailEnd/>
          </a:ln>
        </p:spPr>
      </p:pic>
      <p:pic>
        <p:nvPicPr>
          <p:cNvPr id="7" name="Picture 8" descr="00_risk_protective.jpg"/>
          <p:cNvPicPr>
            <a:picLocks noChangeAspect="1"/>
          </p:cNvPicPr>
          <p:nvPr/>
        </p:nvPicPr>
        <p:blipFill>
          <a:blip r:embed="rId5" cstate="print"/>
          <a:srcRect l="7620" t="3571" r="5656" b="8929"/>
          <a:stretch>
            <a:fillRect/>
          </a:stretch>
        </p:blipFill>
        <p:spPr bwMode="auto">
          <a:xfrm>
            <a:off x="76200" y="2209799"/>
            <a:ext cx="2438400" cy="2597425"/>
          </a:xfrm>
          <a:prstGeom prst="rect">
            <a:avLst/>
          </a:prstGeom>
          <a:noFill/>
          <a:ln w="9525">
            <a:noFill/>
            <a:miter lim="800000"/>
            <a:headEnd/>
            <a:tailEnd/>
          </a:ln>
        </p:spPr>
      </p:pic>
      <p:grpSp>
        <p:nvGrpSpPr>
          <p:cNvPr id="3" name="Group 8"/>
          <p:cNvGrpSpPr>
            <a:grpSpLocks/>
          </p:cNvGrpSpPr>
          <p:nvPr/>
        </p:nvGrpSpPr>
        <p:grpSpPr bwMode="auto">
          <a:xfrm>
            <a:off x="2209800" y="5257800"/>
            <a:ext cx="7010400" cy="762000"/>
            <a:chOff x="1533760" y="-363568"/>
            <a:chExt cx="3508999" cy="5900894"/>
          </a:xfrm>
        </p:grpSpPr>
        <p:sp>
          <p:nvSpPr>
            <p:cNvPr id="8" name="Rectangle 7"/>
            <p:cNvSpPr/>
            <p:nvPr/>
          </p:nvSpPr>
          <p:spPr>
            <a:xfrm>
              <a:off x="1571902" y="-363568"/>
              <a:ext cx="3394575" cy="5900894"/>
            </a:xfrm>
            <a:prstGeom prst="rect">
              <a:avLst/>
            </a:prstGeom>
            <a:gradFill flip="none" rotWithShape="1">
              <a:gsLst>
                <a:gs pos="48978">
                  <a:srgbClr val="D7D7D7">
                    <a:lumMod val="82000"/>
                    <a:lumOff val="18000"/>
                    <a:alpha val="16000"/>
                  </a:srgbClr>
                </a:gs>
                <a:gs pos="0">
                  <a:schemeClr val="bg1">
                    <a:lumMod val="75000"/>
                  </a:schemeClr>
                </a:gs>
                <a:gs pos="100000">
                  <a:schemeClr val="bg1">
                    <a:lumMod val="95000"/>
                  </a:schemeClr>
                </a:gs>
              </a:gsLst>
              <a:lin ang="2700000" scaled="1"/>
              <a:tileRect/>
            </a:grad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Content Placeholder 3"/>
            <p:cNvSpPr txBox="1">
              <a:spLocks/>
            </p:cNvSpPr>
            <p:nvPr/>
          </p:nvSpPr>
          <p:spPr>
            <a:xfrm>
              <a:off x="1533760" y="-363568"/>
              <a:ext cx="3508999" cy="5900894"/>
            </a:xfrm>
            <a:prstGeom prst="rect">
              <a:avLst/>
            </a:prstGeom>
            <a:noFill/>
            <a:ln>
              <a:noFill/>
            </a:ln>
            <a:effectLst/>
          </p:spPr>
          <p:txBody>
            <a:bodyPr tIns="91440" bIns="91440" anchor="ctr">
              <a:normAutofit fontScale="77500" lnSpcReduction="20000"/>
            </a:bodyPr>
            <a:lstStyle>
              <a:lvl1pPr marL="342900" indent="-342900" algn="l" defTabSz="914400" rtl="0" eaLnBrk="1" latinLnBrk="0" hangingPunct="1">
                <a:spcBef>
                  <a:spcPct val="20000"/>
                </a:spcBef>
                <a:buClr>
                  <a:srgbClr val="C00000"/>
                </a:buClr>
                <a:buFont typeface="Webdings" pitchFamily="18" charset="2"/>
                <a:buChar char=""/>
                <a:defRPr sz="2000" kern="1200">
                  <a:solidFill>
                    <a:schemeClr val="tx1"/>
                  </a:solidFill>
                  <a:latin typeface="+mn-lt"/>
                  <a:ea typeface="+mn-ea"/>
                  <a:cs typeface="+mn-cs"/>
                </a:defRPr>
              </a:lvl1pPr>
              <a:lvl2pPr marL="742950" indent="-285750" algn="l" defTabSz="914400" rtl="0" eaLnBrk="1" latinLnBrk="0" hangingPunct="1">
                <a:spcBef>
                  <a:spcPts val="432"/>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004C"/>
                </a:buClr>
                <a:buFont typeface="Webdings" pitchFamily="18"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6875" indent="-336550" fontAlgn="auto">
                <a:lnSpc>
                  <a:spcPct val="120000"/>
                </a:lnSpc>
                <a:spcBef>
                  <a:spcPts val="0"/>
                </a:spcBef>
                <a:spcAft>
                  <a:spcPts val="0"/>
                </a:spcAft>
                <a:buNone/>
                <a:defRPr/>
              </a:pPr>
              <a:r>
                <a:rPr lang="en-US" sz="2400" b="1" dirty="0" smtClean="0"/>
                <a:t>Peers, Chain of Command, Chaplain, Medical/MCCS, DSTRESS Line</a:t>
              </a:r>
              <a:endParaRPr lang="en-US" sz="2400" b="1" dirty="0" smtClean="0">
                <a:solidFill>
                  <a:srgbClr val="00004C"/>
                </a:solidFill>
              </a:endParaRPr>
            </a:p>
          </p:txBody>
        </p:sp>
      </p:grpSp>
      <p:sp>
        <p:nvSpPr>
          <p:cNvPr id="11" name="Flowchart: Process 10"/>
          <p:cNvSpPr/>
          <p:nvPr/>
        </p:nvSpPr>
        <p:spPr>
          <a:xfrm>
            <a:off x="457200" y="1524000"/>
            <a:ext cx="1600200" cy="685800"/>
          </a:xfrm>
          <a:prstGeom prst="flowChartProcess">
            <a:avLst/>
          </a:prstGeom>
          <a:solidFill>
            <a:schemeClr val="lt1">
              <a:alpha val="74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Risk &amp; Protective Factors</a:t>
            </a:r>
            <a:endParaRPr lang="en-US" sz="1600" dirty="0">
              <a:solidFill>
                <a:schemeClr val="tx1"/>
              </a:solidFill>
              <a:latin typeface="Arial" pitchFamily="34" charset="0"/>
              <a:cs typeface="Arial" pitchFamily="34" charset="0"/>
            </a:endParaRPr>
          </a:p>
        </p:txBody>
      </p:sp>
      <p:sp>
        <p:nvSpPr>
          <p:cNvPr id="12" name="Flowchart: Process 11"/>
          <p:cNvSpPr/>
          <p:nvPr/>
        </p:nvSpPr>
        <p:spPr>
          <a:xfrm>
            <a:off x="457200" y="5273386"/>
            <a:ext cx="1600200" cy="670214"/>
          </a:xfrm>
          <a:prstGeom prst="flowChartProcess">
            <a:avLst/>
          </a:prstGeom>
          <a:solidFill>
            <a:schemeClr val="lt1">
              <a:alpha val="74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Current Resources</a:t>
            </a:r>
            <a:endParaRPr lang="en-US" sz="1600" dirty="0">
              <a:solidFill>
                <a:schemeClr val="tx1"/>
              </a:solidFill>
              <a:latin typeface="Arial" pitchFamily="34" charset="0"/>
              <a:cs typeface="Arial" pitchFamily="34" charset="0"/>
            </a:endParaRPr>
          </a:p>
        </p:txBody>
      </p:sp>
      <p:sp>
        <p:nvSpPr>
          <p:cNvPr id="14" name="Flowchart: Process 13"/>
          <p:cNvSpPr/>
          <p:nvPr/>
        </p:nvSpPr>
        <p:spPr>
          <a:xfrm>
            <a:off x="5562599" y="1524000"/>
            <a:ext cx="1600200" cy="685800"/>
          </a:xfrm>
          <a:prstGeom prst="flowChartProcess">
            <a:avLst/>
          </a:prstGeom>
          <a:solidFill>
            <a:schemeClr val="lt1">
              <a:alpha val="74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Intervention Strategies</a:t>
            </a:r>
            <a:endParaRPr lang="en-US" sz="1600" dirty="0">
              <a:solidFill>
                <a:schemeClr val="tx1"/>
              </a:solidFill>
              <a:latin typeface="Arial" pitchFamily="34" charset="0"/>
              <a:cs typeface="Arial" pitchFamily="34" charset="0"/>
            </a:endParaRPr>
          </a:p>
        </p:txBody>
      </p:sp>
      <p:sp>
        <p:nvSpPr>
          <p:cNvPr id="15" name="Slide Number Placeholder 3"/>
          <p:cNvSpPr>
            <a:spLocks noGrp="1"/>
          </p:cNvSpPr>
          <p:nvPr>
            <p:ph type="sldNum" sz="quarter" idx="4294967295"/>
          </p:nvPr>
        </p:nvSpPr>
        <p:spPr>
          <a:xfrm>
            <a:off x="6553200" y="6356350"/>
            <a:ext cx="2133600" cy="365125"/>
          </a:xfrm>
          <a:prstGeom prst="rect">
            <a:avLst/>
          </a:prstGeom>
        </p:spPr>
        <p:txBody>
          <a:bodyPr/>
          <a:lstStyle/>
          <a:p>
            <a:pPr algn="r">
              <a:defRPr/>
            </a:pPr>
            <a:fld id="{C309D007-3234-4C94-AD12-72F7A0B1B3E2}" type="slidenum">
              <a:rPr lang="en-US" sz="1400" smtClean="0"/>
              <a:pPr algn="r">
                <a:defRPr/>
              </a:pPr>
              <a:t>5</a:t>
            </a:fld>
            <a:endParaRPr lang="en-US" sz="1400" dirty="0"/>
          </a:p>
        </p:txBody>
      </p:sp>
      <p:sp>
        <p:nvSpPr>
          <p:cNvPr id="17" name="Content Placeholder 4"/>
          <p:cNvSpPr txBox="1">
            <a:spLocks/>
          </p:cNvSpPr>
          <p:nvPr/>
        </p:nvSpPr>
        <p:spPr>
          <a:xfrm>
            <a:off x="7391400" y="2286000"/>
            <a:ext cx="1600200" cy="1219200"/>
          </a:xfrm>
          <a:prstGeom prst="rect">
            <a:avLst/>
          </a:prstGeom>
        </p:spPr>
        <p:txBody>
          <a:bodyPr/>
          <a:lstStyle/>
          <a:p>
            <a:pPr marL="119063" marR="0" lvl="0" indent="-119063" algn="l" defTabSz="914400" rtl="0" eaLnBrk="0" fontAlgn="base" latinLnBrk="0" hangingPunct="0">
              <a:lnSpc>
                <a:spcPct val="150000"/>
              </a:lnSpc>
              <a:spcBef>
                <a:spcPts val="0"/>
              </a:spcBef>
              <a:spcAft>
                <a:spcPct val="0"/>
              </a:spcAft>
              <a:buClrTx/>
              <a:buSzTx/>
              <a:buFont typeface="Arial" charset="0"/>
              <a:buChar char="•"/>
              <a:tabLst/>
              <a:defRPr/>
            </a:pPr>
            <a:r>
              <a:rPr kumimoji="0" lang="en-US" sz="1900" b="1" i="0" u="none" strike="noStrike" kern="1200" cap="none" spc="0" normalizeH="0" baseline="0" noProof="0" dirty="0" smtClean="0">
                <a:ln>
                  <a:noFill/>
                </a:ln>
                <a:solidFill>
                  <a:srgbClr val="B40000"/>
                </a:solidFill>
                <a:effectLst/>
                <a:uLnTx/>
                <a:uFillTx/>
                <a:latin typeface="+mn-lt"/>
                <a:ea typeface="ＭＳ Ｐゴシック" charset="-128"/>
                <a:cs typeface="ＭＳ Ｐゴシック" charset="-128"/>
              </a:rPr>
              <a:t>Unrestricted</a:t>
            </a:r>
            <a:endParaRPr kumimoji="0" lang="en-US" sz="19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119063" marR="0" lvl="0" indent="-119063" algn="l" defTabSz="914400" rtl="0" eaLnBrk="0" fontAlgn="base" latinLnBrk="0" hangingPunct="0">
              <a:lnSpc>
                <a:spcPct val="150000"/>
              </a:lnSpc>
              <a:spcBef>
                <a:spcPts val="0"/>
              </a:spcBef>
              <a:spcAft>
                <a:spcPct val="0"/>
              </a:spcAft>
              <a:buClrTx/>
              <a:buSzTx/>
              <a:buFont typeface="Arial" charset="0"/>
              <a:buChar char="•"/>
              <a:tabLst/>
              <a:defRPr/>
            </a:pPr>
            <a:r>
              <a:rPr kumimoji="0" lang="en-US" sz="1900" b="1" i="0" u="none" strike="noStrike" kern="1200" cap="none" spc="0" normalizeH="0" baseline="0" noProof="0" dirty="0" smtClean="0">
                <a:ln>
                  <a:noFill/>
                </a:ln>
                <a:solidFill>
                  <a:srgbClr val="B40000"/>
                </a:solidFill>
                <a:effectLst/>
                <a:uLnTx/>
                <a:uFillTx/>
                <a:latin typeface="+mn-lt"/>
                <a:ea typeface="ＭＳ Ｐゴシック" charset="-128"/>
                <a:cs typeface="ＭＳ Ｐゴシック" charset="-128"/>
              </a:rPr>
              <a:t>Restricted</a:t>
            </a:r>
            <a:endParaRPr kumimoji="0" lang="en-US" sz="19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119063" marR="0" lvl="0" indent="-119063" algn="l" defTabSz="914400" rtl="0" eaLnBrk="0" fontAlgn="base" latinLnBrk="0" hangingPunct="0">
              <a:lnSpc>
                <a:spcPct val="150000"/>
              </a:lnSpc>
              <a:spcBef>
                <a:spcPts val="0"/>
              </a:spcBef>
              <a:spcAft>
                <a:spcPct val="0"/>
              </a:spcAft>
              <a:buClrTx/>
              <a:buSzTx/>
              <a:buFont typeface="Arial" charset="0"/>
              <a:buChar char="•"/>
              <a:tabLst/>
              <a:defRPr/>
            </a:pPr>
            <a:r>
              <a:rPr kumimoji="0" lang="en-US" sz="1900" b="1" i="0" u="none" strike="noStrike" kern="1200" cap="none" spc="0" normalizeH="0" baseline="0" noProof="0" dirty="0" smtClean="0">
                <a:ln>
                  <a:noFill/>
                </a:ln>
                <a:solidFill>
                  <a:srgbClr val="B40000"/>
                </a:solidFill>
                <a:effectLst/>
                <a:uLnTx/>
                <a:uFillTx/>
                <a:latin typeface="+mn-lt"/>
                <a:ea typeface="ＭＳ Ｐゴシック" charset="-128"/>
                <a:cs typeface="ＭＳ Ｐゴシック" charset="-128"/>
              </a:rPr>
              <a:t>Exception to restricted</a:t>
            </a:r>
            <a:endParaRPr kumimoji="0" lang="en-US" sz="19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21" name="Flowchart: Process 20"/>
          <p:cNvSpPr/>
          <p:nvPr/>
        </p:nvSpPr>
        <p:spPr>
          <a:xfrm>
            <a:off x="3124200" y="1524000"/>
            <a:ext cx="1600200" cy="685800"/>
          </a:xfrm>
          <a:prstGeom prst="flowChartProcess">
            <a:avLst/>
          </a:prstGeom>
          <a:solidFill>
            <a:schemeClr val="lt1">
              <a:alpha val="74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Warning Signs</a:t>
            </a:r>
          </a:p>
        </p:txBody>
      </p:sp>
      <p:sp>
        <p:nvSpPr>
          <p:cNvPr id="22" name="Flowchart: Process 21"/>
          <p:cNvSpPr/>
          <p:nvPr/>
        </p:nvSpPr>
        <p:spPr>
          <a:xfrm>
            <a:off x="7391400" y="1524000"/>
            <a:ext cx="1600200" cy="685800"/>
          </a:xfrm>
          <a:prstGeom prst="flowChartProcess">
            <a:avLst/>
          </a:prstGeom>
          <a:solidFill>
            <a:schemeClr val="lt1">
              <a:alpha val="74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Referral and/or reporting</a:t>
            </a:r>
          </a:p>
        </p:txBody>
      </p:sp>
      <p:sp>
        <p:nvSpPr>
          <p:cNvPr id="19" name="TextBox 7"/>
          <p:cNvSpPr txBox="1">
            <a:spLocks noChangeArrowheads="1"/>
          </p:cNvSpPr>
          <p:nvPr/>
        </p:nvSpPr>
        <p:spPr bwMode="auto">
          <a:xfrm>
            <a:off x="4876800" y="4418681"/>
            <a:ext cx="2133600" cy="338554"/>
          </a:xfrm>
          <a:prstGeom prst="rect">
            <a:avLst/>
          </a:prstGeom>
          <a:noFill/>
          <a:ln w="9525">
            <a:noFill/>
            <a:miter lim="800000"/>
            <a:headEnd/>
            <a:tailEnd/>
          </a:ln>
        </p:spPr>
        <p:txBody>
          <a:bodyPr wrap="square">
            <a:spAutoFit/>
          </a:bodyPr>
          <a:lstStyle/>
          <a:p>
            <a:r>
              <a:rPr lang="en-US" sz="1600" b="1" dirty="0" smtClean="0">
                <a:solidFill>
                  <a:srgbClr val="B40000"/>
                </a:solidFill>
              </a:rPr>
              <a:t>Standard Drink </a:t>
            </a:r>
            <a:endParaRPr lang="en-US" sz="1600" b="1" dirty="0">
              <a:solidFill>
                <a:srgbClr val="B40000"/>
              </a:solidFill>
            </a:endParaRPr>
          </a:p>
        </p:txBody>
      </p:sp>
      <p:pic>
        <p:nvPicPr>
          <p:cNvPr id="20" name="Picture 8"/>
          <p:cNvPicPr>
            <a:picLocks noChangeAspect="1"/>
          </p:cNvPicPr>
          <p:nvPr/>
        </p:nvPicPr>
        <p:blipFill>
          <a:blip r:embed="rId6" cstate="print"/>
          <a:srcRect b="3978"/>
          <a:stretch>
            <a:fillRect/>
          </a:stretch>
        </p:blipFill>
        <p:spPr bwMode="auto">
          <a:xfrm>
            <a:off x="6742586" y="4418681"/>
            <a:ext cx="344014" cy="719246"/>
          </a:xfrm>
          <a:prstGeom prst="rect">
            <a:avLst/>
          </a:prstGeom>
          <a:noFill/>
          <a:ln w="9525">
            <a:noFill/>
            <a:miter lim="800000"/>
            <a:headEnd/>
            <a:tailEnd/>
          </a:ln>
        </p:spPr>
      </p:pic>
      <p:pic>
        <p:nvPicPr>
          <p:cNvPr id="23" name="Picture 9"/>
          <p:cNvPicPr>
            <a:picLocks noChangeAspect="1"/>
          </p:cNvPicPr>
          <p:nvPr/>
        </p:nvPicPr>
        <p:blipFill>
          <a:blip r:embed="rId7" cstate="print"/>
          <a:srcRect/>
          <a:stretch>
            <a:fillRect/>
          </a:stretch>
        </p:blipFill>
        <p:spPr bwMode="auto">
          <a:xfrm>
            <a:off x="7054254" y="4494881"/>
            <a:ext cx="337146" cy="380850"/>
          </a:xfrm>
          <a:prstGeom prst="rect">
            <a:avLst/>
          </a:prstGeom>
          <a:noFill/>
          <a:ln w="9525">
            <a:noFill/>
            <a:miter lim="800000"/>
            <a:headEnd/>
            <a:tailEnd/>
          </a:ln>
        </p:spPr>
      </p:pic>
      <p:pic>
        <p:nvPicPr>
          <p:cNvPr id="24" name="Picture 10"/>
          <p:cNvPicPr>
            <a:picLocks noChangeAspect="1"/>
          </p:cNvPicPr>
          <p:nvPr/>
        </p:nvPicPr>
        <p:blipFill>
          <a:blip r:embed="rId8" cstate="print"/>
          <a:srcRect/>
          <a:stretch>
            <a:fillRect/>
          </a:stretch>
        </p:blipFill>
        <p:spPr bwMode="auto">
          <a:xfrm>
            <a:off x="7356719" y="4418681"/>
            <a:ext cx="644281" cy="762919"/>
          </a:xfrm>
          <a:prstGeom prst="rect">
            <a:avLst/>
          </a:prstGeom>
          <a:noFill/>
          <a:ln w="9525">
            <a:noFill/>
            <a:miter lim="800000"/>
            <a:headEnd/>
            <a:tailEnd/>
          </a:ln>
        </p:spPr>
      </p:pic>
      <p:sp>
        <p:nvSpPr>
          <p:cNvPr id="25" name="Rectangle 24"/>
          <p:cNvSpPr>
            <a:spLocks noChangeArrowheads="1"/>
          </p:cNvSpPr>
          <p:nvPr/>
        </p:nvSpPr>
        <p:spPr bwMode="auto">
          <a:xfrm>
            <a:off x="4953000" y="4418683"/>
            <a:ext cx="3048000" cy="762918"/>
          </a:xfrm>
          <a:prstGeom prst="rect">
            <a:avLst/>
          </a:prstGeom>
          <a:noFill/>
          <a:ln w="28575">
            <a:solidFill>
              <a:srgbClr val="B40000"/>
            </a:solidFill>
            <a:miter lim="800000"/>
            <a:headEnd/>
            <a:tailEnd/>
          </a:ln>
          <a:effectLst>
            <a:outerShdw dist="38100" dir="2700000" algn="tl" rotWithShape="0">
              <a:srgbClr val="808080">
                <a:alpha val="39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27" name="Flowchart: Process 26"/>
          <p:cNvSpPr/>
          <p:nvPr/>
        </p:nvSpPr>
        <p:spPr>
          <a:xfrm>
            <a:off x="3124200" y="4495800"/>
            <a:ext cx="1600200" cy="685800"/>
          </a:xfrm>
          <a:prstGeom prst="flowChartProcess">
            <a:avLst/>
          </a:prstGeom>
          <a:solidFill>
            <a:schemeClr val="lt1">
              <a:alpha val="74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chemeClr val="tx1"/>
                </a:solidFill>
                <a:latin typeface="Arial" pitchFamily="34" charset="0"/>
                <a:cs typeface="Arial" pitchFamily="34" charset="0"/>
              </a:rPr>
              <a:t>Definitions</a:t>
            </a:r>
          </a:p>
        </p:txBody>
      </p:sp>
      <p:sp>
        <p:nvSpPr>
          <p:cNvPr id="28" name="Title 1"/>
          <p:cNvSpPr>
            <a:spLocks noGrp="1"/>
          </p:cNvSpPr>
          <p:nvPr>
            <p:ph type="title"/>
          </p:nvPr>
        </p:nvSpPr>
        <p:spPr bwMode="auto">
          <a:xfrm>
            <a:off x="-15833" y="0"/>
            <a:ext cx="9144000" cy="838200"/>
          </a:xfrm>
          <a:ln>
            <a:miter lim="800000"/>
            <a:headEnd/>
            <a:tailEnd/>
          </a:ln>
        </p:spPr>
        <p:txBody>
          <a:bodyPr vert="horz" wrap="square" lIns="91440" tIns="45720" rIns="91440" bIns="45720" numCol="1" anchor="t" anchorCtr="0" compatLnSpc="1">
            <a:prstTxWarp prst="textNoShape">
              <a:avLst/>
            </a:prstTxWarp>
          </a:bodyPr>
          <a:lstStyle/>
          <a:p>
            <a:pPr algn="ctr">
              <a:lnSpc>
                <a:spcPct val="80000"/>
              </a:lnSpc>
              <a:defRPr/>
            </a:pP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Marine Awareness &amp; Prevention </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Integrated </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Training (MAPIT</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t>
            </a:r>
            <a:endParaRPr lang="en-US" sz="2400" b="1" dirty="0" smtClean="0">
              <a:solidFill>
                <a:srgbClr val="C00000"/>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765294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0" y="76200"/>
            <a:ext cx="9144000" cy="762000"/>
          </a:xfrm>
          <a:ln>
            <a:miter lim="800000"/>
            <a:headEnd/>
            <a:tailEnd/>
          </a:ln>
        </p:spPr>
        <p:txBody>
          <a:bodyPr vert="horz" wrap="square" lIns="91440" tIns="45720" rIns="91440" bIns="45720" numCol="1" anchor="t" anchorCtr="0" compatLnSpc="1">
            <a:prstTxWarp prst="textNoShape">
              <a:avLst/>
            </a:prstTxWarp>
          </a:bodyPr>
          <a:lstStyle/>
          <a:p>
            <a:pPr>
              <a:lnSpc>
                <a:spcPct val="80000"/>
              </a:lnSpc>
              <a:defRPr/>
            </a:pP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Marine Awareness &amp; Prevention </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Integrated </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Training (MAPIT</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Modules</a:t>
            </a:r>
            <a:endParaRPr lang="en-US" sz="2400" b="1" dirty="0" smtClean="0">
              <a:solidFill>
                <a:srgbClr val="C00000"/>
              </a:solidFill>
              <a:effectLst>
                <a:outerShdw blurRad="38100" dist="38100" dir="2700000" algn="tl">
                  <a:srgbClr val="000000">
                    <a:alpha val="43137"/>
                  </a:srgbClr>
                </a:outerShdw>
              </a:effectLst>
              <a:latin typeface="Arial" charset="0"/>
              <a:cs typeface="Arial" charset="0"/>
            </a:endParaRPr>
          </a:p>
        </p:txBody>
      </p:sp>
      <p:sp>
        <p:nvSpPr>
          <p:cNvPr id="13" name="Content Placeholder 12"/>
          <p:cNvSpPr>
            <a:spLocks noGrp="1"/>
          </p:cNvSpPr>
          <p:nvPr>
            <p:ph idx="1"/>
          </p:nvPr>
        </p:nvSpPr>
        <p:spPr>
          <a:xfrm>
            <a:off x="838200" y="1981200"/>
            <a:ext cx="7772400" cy="4068763"/>
          </a:xfrm>
        </p:spPr>
        <p:txBody>
          <a:bodyPr/>
          <a:lstStyle/>
          <a:p>
            <a:pPr marL="342900" lvl="2" indent="-342900" algn="ctr">
              <a:buNone/>
            </a:pPr>
            <a:r>
              <a:rPr lang="en-US" sz="2000" b="1" dirty="0" smtClean="0">
                <a:latin typeface="Arial" pitchFamily="34" charset="0"/>
                <a:cs typeface="Arial" pitchFamily="34" charset="0"/>
              </a:rPr>
              <a:t>MAPIT Entry Level Training (ELT)</a:t>
            </a:r>
          </a:p>
          <a:p>
            <a:pPr marL="342900" lvl="2" indent="-342900" algn="ctr"/>
            <a:endParaRPr lang="en-US" sz="2000" dirty="0" smtClean="0">
              <a:latin typeface="Arial" pitchFamily="34" charset="0"/>
              <a:cs typeface="Arial" pitchFamily="34" charset="0"/>
            </a:endParaRPr>
          </a:p>
          <a:p>
            <a:pPr marL="342900" lvl="2" indent="-342900" algn="ctr">
              <a:buNone/>
            </a:pPr>
            <a:r>
              <a:rPr lang="en-US" sz="2000" b="1" dirty="0" smtClean="0">
                <a:latin typeface="Arial" pitchFamily="34" charset="0"/>
                <a:cs typeface="Arial" pitchFamily="34" charset="0"/>
              </a:rPr>
              <a:t>MAPIT Continuing Education (CE)</a:t>
            </a:r>
          </a:p>
          <a:p>
            <a:pPr marL="457200" lvl="3" indent="0" algn="ctr">
              <a:buNone/>
            </a:pPr>
            <a:endParaRPr lang="en-US" dirty="0" smtClean="0">
              <a:latin typeface="Arial" pitchFamily="34" charset="0"/>
              <a:cs typeface="Arial" pitchFamily="34" charset="0"/>
            </a:endParaRPr>
          </a:p>
          <a:p>
            <a:pPr marL="342900" lvl="2" indent="-342900" algn="ctr">
              <a:buNone/>
            </a:pPr>
            <a:r>
              <a:rPr lang="en-US" sz="2000" b="1" dirty="0" smtClean="0">
                <a:latin typeface="Arial" pitchFamily="34" charset="0"/>
                <a:cs typeface="Arial" pitchFamily="34" charset="0"/>
              </a:rPr>
              <a:t>Unit MAPIT (UMAPIT)</a:t>
            </a:r>
            <a:endParaRPr lang="en-US" sz="2000" i="1" dirty="0" smtClean="0">
              <a:solidFill>
                <a:srgbClr val="FF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lgn="r">
              <a:defRPr/>
            </a:pPr>
            <a:fld id="{C309D007-3234-4C94-AD12-72F7A0B1B3E2}" type="slidenum">
              <a:rPr lang="en-US" sz="1400" smtClean="0"/>
              <a:pPr algn="r">
                <a:defRPr/>
              </a:pPr>
              <a:t>6</a:t>
            </a:fld>
            <a:endParaRPr lang="en-US" sz="1400" dirty="0"/>
          </a:p>
        </p:txBody>
      </p:sp>
    </p:spTree>
    <p:extLst>
      <p:ext uri="{BB962C8B-B14F-4D97-AF65-F5344CB8AC3E}">
        <p14:creationId xmlns:p14="http://schemas.microsoft.com/office/powerpoint/2010/main" val="2072940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0" y="76200"/>
            <a:ext cx="9144000" cy="838200"/>
          </a:xfrm>
          <a:ln>
            <a:miter lim="800000"/>
            <a:headEnd/>
            <a:tailEnd/>
          </a:ln>
        </p:spPr>
        <p:txBody>
          <a:bodyPr vert="horz" wrap="square" lIns="91440" tIns="45720" rIns="91440" bIns="45720" numCol="1" anchor="t" anchorCtr="0" compatLnSpc="1">
            <a:prstTxWarp prst="textNoShape">
              <a:avLst/>
            </a:prstTxWarp>
          </a:bodyPr>
          <a:lstStyle/>
          <a:p>
            <a:pPr>
              <a:lnSpc>
                <a:spcPct val="80000"/>
              </a:lnSpc>
              <a:defRPr/>
            </a:pP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Marine Awareness &amp; Prevention </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Integrated </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Training (MAPIT</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ELT Module</a:t>
            </a:r>
            <a:endParaRPr lang="en-US" sz="2400" b="1" dirty="0" smtClean="0">
              <a:solidFill>
                <a:srgbClr val="C00000"/>
              </a:solidFill>
              <a:effectLst>
                <a:outerShdw blurRad="38100" dist="38100" dir="2700000" algn="tl">
                  <a:srgbClr val="000000">
                    <a:alpha val="43137"/>
                  </a:srgbClr>
                </a:outerShdw>
              </a:effectLst>
              <a:latin typeface="Arial" charset="0"/>
              <a:cs typeface="Arial" charset="0"/>
            </a:endParaRPr>
          </a:p>
        </p:txBody>
      </p:sp>
      <p:sp>
        <p:nvSpPr>
          <p:cNvPr id="13" name="Content Placeholder 12"/>
          <p:cNvSpPr>
            <a:spLocks noGrp="1"/>
          </p:cNvSpPr>
          <p:nvPr>
            <p:ph idx="1"/>
          </p:nvPr>
        </p:nvSpPr>
        <p:spPr>
          <a:xfrm>
            <a:off x="533400" y="1828800"/>
            <a:ext cx="8229600" cy="4038600"/>
          </a:xfrm>
        </p:spPr>
        <p:txBody>
          <a:bodyPr/>
          <a:lstStyle/>
          <a:p>
            <a:pPr marL="342900" lvl="2" indent="-342900">
              <a:buNone/>
            </a:pPr>
            <a:r>
              <a:rPr lang="en-US" sz="2000" b="1" dirty="0" smtClean="0">
                <a:latin typeface="Arial" pitchFamily="34" charset="0"/>
                <a:cs typeface="Arial" pitchFamily="34" charset="0"/>
              </a:rPr>
              <a:t>Entry Level Training (ELT):</a:t>
            </a:r>
            <a:r>
              <a:rPr lang="en-US" sz="2000" dirty="0" smtClean="0">
                <a:latin typeface="Arial" pitchFamily="34" charset="0"/>
                <a:cs typeface="Arial" pitchFamily="34" charset="0"/>
              </a:rPr>
              <a:t> </a:t>
            </a:r>
          </a:p>
          <a:p>
            <a:pPr marL="800100" lvl="3" indent="-342900"/>
            <a:r>
              <a:rPr lang="en-US" dirty="0" smtClean="0">
                <a:latin typeface="Arial" pitchFamily="34" charset="0"/>
                <a:cs typeface="Arial" pitchFamily="34" charset="0"/>
              </a:rPr>
              <a:t>T&amp;R </a:t>
            </a:r>
            <a:r>
              <a:rPr lang="en-US" dirty="0">
                <a:latin typeface="Arial" pitchFamily="34" charset="0"/>
                <a:cs typeface="Arial" pitchFamily="34" charset="0"/>
              </a:rPr>
              <a:t>Event </a:t>
            </a:r>
            <a:r>
              <a:rPr lang="en-US" dirty="0" smtClean="0">
                <a:latin typeface="Arial" pitchFamily="34" charset="0"/>
                <a:cs typeface="Arial" pitchFamily="34" charset="0"/>
              </a:rPr>
              <a:t>MCCS-BH-1001 - </a:t>
            </a:r>
            <a:r>
              <a:rPr lang="en-US" dirty="0">
                <a:latin typeface="Arial" pitchFamily="34" charset="0"/>
                <a:cs typeface="Arial" pitchFamily="34" charset="0"/>
              </a:rPr>
              <a:t>Identify Behavioral Health Matters </a:t>
            </a:r>
            <a:endParaRPr lang="en-US" dirty="0" smtClean="0">
              <a:latin typeface="Arial" pitchFamily="34" charset="0"/>
              <a:cs typeface="Arial" pitchFamily="34" charset="0"/>
            </a:endParaRPr>
          </a:p>
          <a:p>
            <a:pPr marL="800100" lvl="3" indent="-342900"/>
            <a:r>
              <a:rPr lang="en-US" dirty="0" smtClean="0">
                <a:latin typeface="Arial" pitchFamily="34" charset="0"/>
                <a:cs typeface="Arial" pitchFamily="34" charset="0"/>
              </a:rPr>
              <a:t>Systems Approach to Training (SAT) Compliant</a:t>
            </a:r>
          </a:p>
          <a:p>
            <a:pPr marL="800100" lvl="3" indent="-342900"/>
            <a:r>
              <a:rPr lang="en-US" dirty="0" smtClean="0">
                <a:latin typeface="Arial" pitchFamily="34" charset="0"/>
                <a:cs typeface="Arial" pitchFamily="34" charset="0"/>
              </a:rPr>
              <a:t>Enlisted Course</a:t>
            </a:r>
          </a:p>
          <a:p>
            <a:pPr lvl="2"/>
            <a:r>
              <a:rPr lang="en-US" sz="2000" dirty="0" smtClean="0">
                <a:latin typeface="Arial" pitchFamily="34" charset="0"/>
                <a:cs typeface="Arial" pitchFamily="34" charset="0"/>
              </a:rPr>
              <a:t>Marine Combat Training (MCT)  </a:t>
            </a:r>
          </a:p>
          <a:p>
            <a:pPr lvl="2"/>
            <a:r>
              <a:rPr lang="en-US" sz="2000" dirty="0" smtClean="0">
                <a:latin typeface="Arial" pitchFamily="34" charset="0"/>
                <a:cs typeface="Arial" pitchFamily="34" charset="0"/>
              </a:rPr>
              <a:t>Replace 135 </a:t>
            </a:r>
            <a:r>
              <a:rPr lang="en-US" sz="2000" dirty="0">
                <a:latin typeface="Arial" pitchFamily="34" charset="0"/>
                <a:cs typeface="Arial" pitchFamily="34" charset="0"/>
              </a:rPr>
              <a:t>minutes of existing BH </a:t>
            </a:r>
            <a:r>
              <a:rPr lang="en-US" sz="2000" dirty="0" smtClean="0">
                <a:latin typeface="Arial" pitchFamily="34" charset="0"/>
                <a:cs typeface="Arial" pitchFamily="34" charset="0"/>
              </a:rPr>
              <a:t>classes</a:t>
            </a:r>
          </a:p>
          <a:p>
            <a:pPr lvl="1"/>
            <a:r>
              <a:rPr lang="en-US" sz="2000" dirty="0" smtClean="0">
                <a:latin typeface="Arial" pitchFamily="34" charset="0"/>
                <a:cs typeface="Arial" pitchFamily="34" charset="0"/>
              </a:rPr>
              <a:t>Officer Course</a:t>
            </a:r>
            <a:endParaRPr lang="en-US" sz="2000" dirty="0">
              <a:latin typeface="Arial" pitchFamily="34" charset="0"/>
              <a:cs typeface="Arial" pitchFamily="34" charset="0"/>
            </a:endParaRPr>
          </a:p>
          <a:p>
            <a:pPr lvl="2"/>
            <a:r>
              <a:rPr lang="en-US" sz="2000" dirty="0" smtClean="0">
                <a:latin typeface="Arial" pitchFamily="34" charset="0"/>
                <a:cs typeface="Arial" pitchFamily="34" charset="0"/>
              </a:rPr>
              <a:t>Summer 2013 BHPD developed initiative for OCS/TBS</a:t>
            </a:r>
          </a:p>
          <a:p>
            <a:pPr lvl="2"/>
            <a:r>
              <a:rPr lang="en-US" sz="2000" dirty="0" smtClean="0">
                <a:latin typeface="Arial" pitchFamily="34" charset="0"/>
                <a:cs typeface="Arial" pitchFamily="34" charset="0"/>
              </a:rPr>
              <a:t>TBS will include a Naval Academy portion for seniors</a:t>
            </a:r>
          </a:p>
          <a:p>
            <a:pPr lvl="2"/>
            <a:r>
              <a:rPr lang="en-US" sz="2000" dirty="0" smtClean="0">
                <a:latin typeface="Arial" pitchFamily="34" charset="0"/>
                <a:cs typeface="Arial" pitchFamily="34" charset="0"/>
              </a:rPr>
              <a:t>Replace existing </a:t>
            </a:r>
            <a:r>
              <a:rPr lang="en-US" sz="2000" dirty="0">
                <a:latin typeface="Arial" pitchFamily="34" charset="0"/>
                <a:cs typeface="Arial" pitchFamily="34" charset="0"/>
              </a:rPr>
              <a:t>BH classes</a:t>
            </a:r>
          </a:p>
          <a:p>
            <a:pPr lvl="2"/>
            <a:endParaRPr lang="en-US" sz="20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lgn="r">
              <a:defRPr/>
            </a:pPr>
            <a:fld id="{C309D007-3234-4C94-AD12-72F7A0B1B3E2}" type="slidenum">
              <a:rPr lang="en-US" sz="1400" smtClean="0"/>
              <a:pPr algn="r">
                <a:defRPr/>
              </a:pPr>
              <a:t>7</a:t>
            </a:fld>
            <a:endParaRPr lang="en-US" sz="1400" dirty="0"/>
          </a:p>
        </p:txBody>
      </p:sp>
    </p:spTree>
    <p:extLst>
      <p:ext uri="{BB962C8B-B14F-4D97-AF65-F5344CB8AC3E}">
        <p14:creationId xmlns:p14="http://schemas.microsoft.com/office/powerpoint/2010/main" val="1143182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0" y="76200"/>
            <a:ext cx="9144000" cy="838200"/>
          </a:xfrm>
          <a:ln>
            <a:miter lim="800000"/>
            <a:headEnd/>
            <a:tailEnd/>
          </a:ln>
        </p:spPr>
        <p:txBody>
          <a:bodyPr vert="horz" wrap="square" lIns="91440" tIns="45720" rIns="91440" bIns="45720" numCol="1" anchor="t" anchorCtr="0" compatLnSpc="1">
            <a:prstTxWarp prst="textNoShape">
              <a:avLst/>
            </a:prstTxWarp>
          </a:bodyPr>
          <a:lstStyle/>
          <a:p>
            <a:pPr>
              <a:lnSpc>
                <a:spcPct val="80000"/>
              </a:lnSpc>
              <a:defRPr/>
            </a:pP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Marine Awareness &amp; Prevention </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Integrated </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Training (MAPIT</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CE Module</a:t>
            </a:r>
            <a:endParaRPr lang="en-US" sz="2400" b="1" dirty="0" smtClean="0">
              <a:solidFill>
                <a:srgbClr val="C00000"/>
              </a:solidFill>
              <a:effectLst>
                <a:outerShdw blurRad="38100" dist="38100" dir="2700000" algn="tl">
                  <a:srgbClr val="000000">
                    <a:alpha val="43137"/>
                  </a:srgbClr>
                </a:outerShdw>
              </a:effectLst>
              <a:latin typeface="Arial" charset="0"/>
              <a:cs typeface="Arial" charset="0"/>
            </a:endParaRPr>
          </a:p>
        </p:txBody>
      </p:sp>
      <p:sp>
        <p:nvSpPr>
          <p:cNvPr id="13" name="Content Placeholder 12"/>
          <p:cNvSpPr>
            <a:spLocks noGrp="1"/>
          </p:cNvSpPr>
          <p:nvPr>
            <p:ph idx="1"/>
          </p:nvPr>
        </p:nvSpPr>
        <p:spPr>
          <a:xfrm>
            <a:off x="457200" y="1752600"/>
            <a:ext cx="8534400" cy="4297363"/>
          </a:xfrm>
        </p:spPr>
        <p:txBody>
          <a:bodyPr/>
          <a:lstStyle/>
          <a:p>
            <a:pPr lvl="1"/>
            <a:endParaRPr lang="en-US" sz="1400" dirty="0" smtClean="0"/>
          </a:p>
          <a:p>
            <a:pPr>
              <a:buNone/>
            </a:pPr>
            <a:r>
              <a:rPr lang="en-US" sz="2000" b="1" dirty="0" smtClean="0">
                <a:latin typeface="Arial" pitchFamily="34" charset="0"/>
                <a:cs typeface="Arial" pitchFamily="34" charset="0"/>
              </a:rPr>
              <a:t>Continuing Education (CE): </a:t>
            </a:r>
          </a:p>
          <a:p>
            <a:pPr lvl="1"/>
            <a:r>
              <a:rPr lang="en-US" sz="2000" dirty="0" smtClean="0">
                <a:latin typeface="Arial" pitchFamily="34" charset="0"/>
                <a:cs typeface="Arial" pitchFamily="34" charset="0"/>
              </a:rPr>
              <a:t>T&amp;R Event MCCS-BH-2001 - Conduct Behavioral Health Mentoring</a:t>
            </a:r>
          </a:p>
          <a:p>
            <a:pPr lvl="1"/>
            <a:r>
              <a:rPr lang="en-US" sz="2000" dirty="0" smtClean="0">
                <a:latin typeface="Arial" pitchFamily="34" charset="0"/>
                <a:cs typeface="Arial" pitchFamily="34" charset="0"/>
              </a:rPr>
              <a:t>Systems </a:t>
            </a:r>
            <a:r>
              <a:rPr lang="en-US" sz="2000" dirty="0">
                <a:latin typeface="Arial" pitchFamily="34" charset="0"/>
                <a:cs typeface="Arial" pitchFamily="34" charset="0"/>
              </a:rPr>
              <a:t>Approach to Training (SAT) </a:t>
            </a:r>
            <a:r>
              <a:rPr lang="en-US" sz="2000" dirty="0" smtClean="0">
                <a:latin typeface="Arial" pitchFamily="34" charset="0"/>
                <a:cs typeface="Arial" pitchFamily="34" charset="0"/>
              </a:rPr>
              <a:t>Compliant</a:t>
            </a:r>
          </a:p>
          <a:p>
            <a:pPr lvl="1"/>
            <a:r>
              <a:rPr lang="en-US" sz="2000" dirty="0" smtClean="0">
                <a:latin typeface="Arial" pitchFamily="34" charset="0"/>
                <a:cs typeface="Arial" pitchFamily="34" charset="0"/>
              </a:rPr>
              <a:t>Enlisted (EPME): 90 minute training conducted at EPME   (Advance or Career Course)</a:t>
            </a:r>
          </a:p>
          <a:p>
            <a:pPr lvl="1"/>
            <a:r>
              <a:rPr lang="en-US" sz="2000" dirty="0" smtClean="0">
                <a:latin typeface="Arial" pitchFamily="34" charset="0"/>
                <a:cs typeface="Arial" pitchFamily="34" charset="0"/>
              </a:rPr>
              <a:t>Officer (EWS/TBS): 90 minute training conducted at EWS and TBS</a:t>
            </a:r>
          </a:p>
          <a:p>
            <a:pPr marL="457200" lvl="1" indent="0">
              <a:buNone/>
            </a:pPr>
            <a:endParaRPr lang="en-US" sz="2000" dirty="0" smtClean="0"/>
          </a:p>
          <a:p>
            <a:pPr marL="457200" lvl="1" indent="0">
              <a:buNone/>
            </a:pPr>
            <a:endParaRPr lang="en-US" sz="2000" dirty="0" smtClean="0"/>
          </a:p>
        </p:txBody>
      </p:sp>
      <p:sp>
        <p:nvSpPr>
          <p:cNvPr id="4" name="Slide Number Placeholder 3"/>
          <p:cNvSpPr>
            <a:spLocks noGrp="1"/>
          </p:cNvSpPr>
          <p:nvPr>
            <p:ph type="sldNum" sz="quarter" idx="12"/>
          </p:nvPr>
        </p:nvSpPr>
        <p:spPr/>
        <p:txBody>
          <a:bodyPr/>
          <a:lstStyle/>
          <a:p>
            <a:pPr algn="r">
              <a:defRPr/>
            </a:pPr>
            <a:fld id="{C309D007-3234-4C94-AD12-72F7A0B1B3E2}" type="slidenum">
              <a:rPr lang="en-US" sz="1400" smtClean="0"/>
              <a:pPr algn="r">
                <a:defRPr/>
              </a:pPr>
              <a:t>8</a:t>
            </a:fld>
            <a:endParaRPr lang="en-US" sz="1400" dirty="0"/>
          </a:p>
        </p:txBody>
      </p:sp>
    </p:spTree>
    <p:extLst>
      <p:ext uri="{BB962C8B-B14F-4D97-AF65-F5344CB8AC3E}">
        <p14:creationId xmlns:p14="http://schemas.microsoft.com/office/powerpoint/2010/main" val="2415987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0" y="76200"/>
            <a:ext cx="9144000" cy="838200"/>
          </a:xfrm>
          <a:ln>
            <a:miter lim="800000"/>
            <a:headEnd/>
            <a:tailEnd/>
          </a:ln>
        </p:spPr>
        <p:txBody>
          <a:bodyPr vert="horz" wrap="square" lIns="91440" tIns="45720" rIns="91440" bIns="45720" numCol="1" anchor="t" anchorCtr="0" compatLnSpc="1">
            <a:prstTxWarp prst="textNoShape">
              <a:avLst/>
            </a:prstTxWarp>
          </a:bodyPr>
          <a:lstStyle/>
          <a:p>
            <a:pPr>
              <a:lnSpc>
                <a:spcPct val="80000"/>
              </a:lnSpc>
              <a:defRPr/>
            </a:pP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Marine Awareness &amp; Prevention </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Integrated </a:t>
            </a:r>
            <a:r>
              <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Training (MAPIT</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Sustainment</a:t>
            </a:r>
            <a:endParaRPr lang="en-US" sz="2400" b="1" dirty="0" smtClean="0">
              <a:solidFill>
                <a:srgbClr val="C00000"/>
              </a:solidFill>
              <a:effectLst>
                <a:outerShdw blurRad="38100" dist="38100" dir="2700000" algn="tl">
                  <a:srgbClr val="000000">
                    <a:alpha val="43137"/>
                  </a:srgbClr>
                </a:outerShdw>
              </a:effectLst>
              <a:latin typeface="Arial" charset="0"/>
              <a:cs typeface="Arial" charset="0"/>
            </a:endParaRPr>
          </a:p>
        </p:txBody>
      </p:sp>
      <p:sp>
        <p:nvSpPr>
          <p:cNvPr id="13" name="Content Placeholder 12"/>
          <p:cNvSpPr>
            <a:spLocks noGrp="1"/>
          </p:cNvSpPr>
          <p:nvPr>
            <p:ph idx="1"/>
          </p:nvPr>
        </p:nvSpPr>
        <p:spPr>
          <a:xfrm>
            <a:off x="762000" y="1676400"/>
            <a:ext cx="8153400" cy="4267200"/>
          </a:xfrm>
        </p:spPr>
        <p:txBody>
          <a:bodyPr/>
          <a:lstStyle/>
          <a:p>
            <a:pPr marL="342900" lvl="2" indent="-342900">
              <a:buNone/>
            </a:pPr>
            <a:r>
              <a:rPr lang="en-US" sz="2000" b="1" dirty="0" smtClean="0">
                <a:latin typeface="Arial" pitchFamily="34" charset="0"/>
                <a:cs typeface="Arial" pitchFamily="34" charset="0"/>
              </a:rPr>
              <a:t>Unit MAPIT (UMAPIT)</a:t>
            </a:r>
            <a:r>
              <a:rPr lang="en-US" sz="2000" dirty="0" smtClean="0">
                <a:latin typeface="Arial" pitchFamily="34" charset="0"/>
                <a:cs typeface="Arial" pitchFamily="34" charset="0"/>
              </a:rPr>
              <a:t>: </a:t>
            </a:r>
            <a:endParaRPr lang="en-US" sz="2000" i="1" dirty="0" smtClean="0">
              <a:latin typeface="Arial" pitchFamily="34" charset="0"/>
              <a:cs typeface="Arial" pitchFamily="34" charset="0"/>
            </a:endParaRPr>
          </a:p>
          <a:p>
            <a:pPr lvl="1"/>
            <a:r>
              <a:rPr lang="en-US" sz="1700" dirty="0" smtClean="0">
                <a:latin typeface="Arial" pitchFamily="34" charset="0"/>
                <a:cs typeface="Arial" pitchFamily="34" charset="0"/>
              </a:rPr>
              <a:t>Unit Sustainment Course - 90 </a:t>
            </a:r>
            <a:r>
              <a:rPr lang="en-US" sz="1700" dirty="0">
                <a:latin typeface="Arial" pitchFamily="34" charset="0"/>
                <a:cs typeface="Arial" pitchFamily="34" charset="0"/>
              </a:rPr>
              <a:t>minute annual training requirement conducted at the </a:t>
            </a:r>
            <a:r>
              <a:rPr lang="en-US" sz="1700" dirty="0" smtClean="0">
                <a:latin typeface="Arial" pitchFamily="34" charset="0"/>
                <a:cs typeface="Arial" pitchFamily="34" charset="0"/>
              </a:rPr>
              <a:t>unit (Platoon, Squad or Section level)</a:t>
            </a:r>
            <a:endParaRPr lang="en-US" sz="1700" dirty="0">
              <a:latin typeface="Arial" pitchFamily="34" charset="0"/>
              <a:cs typeface="Arial" pitchFamily="34" charset="0"/>
            </a:endParaRPr>
          </a:p>
          <a:p>
            <a:pPr lvl="2"/>
            <a:r>
              <a:rPr lang="en-US" sz="1600" dirty="0" smtClean="0">
                <a:latin typeface="Arial" pitchFamily="34" charset="0"/>
                <a:cs typeface="Arial" pitchFamily="34" charset="0"/>
              </a:rPr>
              <a:t>Will be Included in </a:t>
            </a:r>
            <a:r>
              <a:rPr lang="en-US" sz="1600" dirty="0">
                <a:latin typeface="Arial" pitchFamily="34" charset="0"/>
                <a:cs typeface="Arial" pitchFamily="34" charset="0"/>
              </a:rPr>
              <a:t>TECOM’s published annual training requirements bulletin</a:t>
            </a:r>
          </a:p>
          <a:p>
            <a:pPr lvl="2"/>
            <a:r>
              <a:rPr lang="en-US" sz="1600" dirty="0">
                <a:latin typeface="Arial" pitchFamily="34" charset="0"/>
                <a:cs typeface="Arial" pitchFamily="34" charset="0"/>
              </a:rPr>
              <a:t>Will eliminate other </a:t>
            </a:r>
            <a:r>
              <a:rPr lang="en-US" sz="1600" dirty="0" smtClean="0">
                <a:latin typeface="Arial" pitchFamily="34" charset="0"/>
                <a:cs typeface="Arial" pitchFamily="34" charset="0"/>
              </a:rPr>
              <a:t>annual Behavioral </a:t>
            </a:r>
            <a:r>
              <a:rPr lang="en-US" sz="1600" dirty="0">
                <a:latin typeface="Arial" pitchFamily="34" charset="0"/>
                <a:cs typeface="Arial" pitchFamily="34" charset="0"/>
              </a:rPr>
              <a:t>Health “universal” training </a:t>
            </a:r>
            <a:r>
              <a:rPr lang="en-US" sz="1600" dirty="0" smtClean="0">
                <a:latin typeface="Arial" pitchFamily="34" charset="0"/>
                <a:cs typeface="Arial" pitchFamily="34" charset="0"/>
              </a:rPr>
              <a:t>requirements </a:t>
            </a:r>
            <a:endParaRPr lang="en-US" sz="1600" dirty="0">
              <a:latin typeface="Arial" pitchFamily="34" charset="0"/>
              <a:cs typeface="Arial" pitchFamily="34" charset="0"/>
            </a:endParaRPr>
          </a:p>
          <a:p>
            <a:pPr lvl="1"/>
            <a:r>
              <a:rPr lang="en-US" sz="1700" dirty="0" smtClean="0">
                <a:latin typeface="Arial" pitchFamily="34" charset="0"/>
                <a:cs typeface="Arial" pitchFamily="34" charset="0"/>
              </a:rPr>
              <a:t>MAPIT Dashboard- Integrated prevention strategies to address risk behaviors </a:t>
            </a:r>
          </a:p>
          <a:p>
            <a:pPr lvl="2"/>
            <a:r>
              <a:rPr lang="en-US" sz="1600" dirty="0" smtClean="0">
                <a:latin typeface="Arial" pitchFamily="34" charset="0"/>
                <a:cs typeface="Arial" pitchFamily="34" charset="0"/>
              </a:rPr>
              <a:t>Includes </a:t>
            </a:r>
            <a:r>
              <a:rPr lang="en-US" sz="1600" dirty="0">
                <a:latin typeface="Arial" pitchFamily="34" charset="0"/>
                <a:cs typeface="Arial" pitchFamily="34" charset="0"/>
              </a:rPr>
              <a:t>outlines for </a:t>
            </a:r>
            <a:r>
              <a:rPr lang="en-US" sz="1600" dirty="0" smtClean="0">
                <a:latin typeface="Arial" pitchFamily="34" charset="0"/>
                <a:cs typeface="Arial" pitchFamily="34" charset="0"/>
              </a:rPr>
              <a:t>cmdrs </a:t>
            </a:r>
            <a:r>
              <a:rPr lang="en-US" sz="1600" dirty="0">
                <a:latin typeface="Arial" pitchFamily="34" charset="0"/>
                <a:cs typeface="Arial" pitchFamily="34" charset="0"/>
              </a:rPr>
              <a:t>located in a central online </a:t>
            </a:r>
            <a:r>
              <a:rPr lang="en-US" sz="1600" dirty="0" smtClean="0">
                <a:latin typeface="Arial" pitchFamily="34" charset="0"/>
                <a:cs typeface="Arial" pitchFamily="34" charset="0"/>
              </a:rPr>
              <a:t>hub</a:t>
            </a:r>
          </a:p>
          <a:p>
            <a:pPr lvl="2"/>
            <a:r>
              <a:rPr lang="en-US" sz="1600" dirty="0" smtClean="0">
                <a:latin typeface="Arial" pitchFamily="34" charset="0"/>
                <a:cs typeface="Arial" pitchFamily="34" charset="0"/>
              </a:rPr>
              <a:t>Included in TECOM’s Commander’s Tool Kit (currently in development)</a:t>
            </a:r>
          </a:p>
          <a:p>
            <a:pPr lvl="2"/>
            <a:r>
              <a:rPr lang="en-US" sz="1600" dirty="0" smtClean="0">
                <a:latin typeface="Arial" pitchFamily="34" charset="0"/>
                <a:cs typeface="Arial" pitchFamily="34" charset="0"/>
              </a:rPr>
              <a:t>Briefed at T3 Schools, Cmdr’s  Conf </a:t>
            </a:r>
            <a:r>
              <a:rPr lang="en-US" sz="1600" dirty="0">
                <a:latin typeface="Arial" pitchFamily="34" charset="0"/>
                <a:cs typeface="Arial" pitchFamily="34" charset="0"/>
              </a:rPr>
              <a:t>and </a:t>
            </a:r>
            <a:r>
              <a:rPr lang="en-US" sz="1600" dirty="0" smtClean="0">
                <a:latin typeface="Arial" pitchFamily="34" charset="0"/>
                <a:cs typeface="Arial" pitchFamily="34" charset="0"/>
              </a:rPr>
              <a:t>E8 Seminar as a </a:t>
            </a:r>
            <a:r>
              <a:rPr lang="en-US" sz="1600" dirty="0">
                <a:latin typeface="Arial" pitchFamily="34" charset="0"/>
                <a:cs typeface="Arial" pitchFamily="34" charset="0"/>
              </a:rPr>
              <a:t>tool/resource</a:t>
            </a:r>
          </a:p>
          <a:p>
            <a:pPr lvl="2"/>
            <a:r>
              <a:rPr lang="en-US" sz="1600" dirty="0">
                <a:latin typeface="Arial" pitchFamily="34" charset="0"/>
                <a:cs typeface="Arial" pitchFamily="34" charset="0"/>
              </a:rPr>
              <a:t>BHPD has lead, but is working with other Behavioral Health Branch </a:t>
            </a:r>
            <a:r>
              <a:rPr lang="en-US" sz="1600" dirty="0" smtClean="0">
                <a:latin typeface="Arial" pitchFamily="34" charset="0"/>
                <a:cs typeface="Arial" pitchFamily="34" charset="0"/>
              </a:rPr>
              <a:t>SMEs and contractor </a:t>
            </a:r>
            <a:r>
              <a:rPr lang="en-US" sz="1600" dirty="0">
                <a:latin typeface="Arial" pitchFamily="34" charset="0"/>
                <a:cs typeface="Arial" pitchFamily="34" charset="0"/>
              </a:rPr>
              <a:t>for </a:t>
            </a:r>
            <a:r>
              <a:rPr lang="en-US" sz="1600" dirty="0" smtClean="0">
                <a:latin typeface="Arial" pitchFamily="34" charset="0"/>
                <a:cs typeface="Arial" pitchFamily="34" charset="0"/>
              </a:rPr>
              <a:t>specific area application</a:t>
            </a:r>
          </a:p>
        </p:txBody>
      </p:sp>
      <p:sp>
        <p:nvSpPr>
          <p:cNvPr id="4" name="Slide Number Placeholder 3"/>
          <p:cNvSpPr>
            <a:spLocks noGrp="1"/>
          </p:cNvSpPr>
          <p:nvPr>
            <p:ph type="sldNum" sz="quarter" idx="12"/>
          </p:nvPr>
        </p:nvSpPr>
        <p:spPr/>
        <p:txBody>
          <a:bodyPr/>
          <a:lstStyle/>
          <a:p>
            <a:pPr algn="r">
              <a:defRPr/>
            </a:pPr>
            <a:fld id="{C309D007-3234-4C94-AD12-72F7A0B1B3E2}" type="slidenum">
              <a:rPr lang="en-US" sz="1400" smtClean="0"/>
              <a:pPr algn="r">
                <a:defRPr/>
              </a:pPr>
              <a:t>9</a:t>
            </a:fld>
            <a:endParaRPr lang="en-US" sz="1400" dirty="0"/>
          </a:p>
        </p:txBody>
      </p:sp>
    </p:spTree>
    <p:extLst>
      <p:ext uri="{BB962C8B-B14F-4D97-AF65-F5344CB8AC3E}">
        <p14:creationId xmlns:p14="http://schemas.microsoft.com/office/powerpoint/2010/main" val="1035902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 Jun General Area Skull">
  <a:themeElements>
    <a:clrScheme name="4 Jun General Area Skul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 Jun General Area Sk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0" bIns="45720" numCol="1" anchor="t" anchorCtr="0" compatLnSpc="1">
        <a:prstTxWarp prst="textNoShape">
          <a:avLst/>
        </a:prstTxWarp>
        <a:spAutoFit/>
      </a:bodyPr>
      <a:lstStyle>
        <a:defPPr marL="0" marR="0" indent="457200" algn="l" defTabSz="914400" rtl="0" eaLnBrk="0" fontAlgn="base" latinLnBrk="0" hangingPunct="0">
          <a:lnSpc>
            <a:spcPct val="100000"/>
          </a:lnSpc>
          <a:spcBef>
            <a:spcPct val="2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0" bIns="45720" numCol="1" anchor="t" anchorCtr="0" compatLnSpc="1">
        <a:prstTxWarp prst="textNoShape">
          <a:avLst/>
        </a:prstTxWarp>
        <a:spAutoFit/>
      </a:bodyPr>
      <a:lstStyle>
        <a:defPPr marL="0" marR="0" indent="457200" algn="l" defTabSz="914400" rtl="0" eaLnBrk="0" fontAlgn="base" latinLnBrk="0" hangingPunct="0">
          <a:lnSpc>
            <a:spcPct val="100000"/>
          </a:lnSpc>
          <a:spcBef>
            <a:spcPct val="2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4 Jun General Area Skul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 Jun General Area Skul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 Jun General Area Skul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 Jun General Area Skul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 Jun General Area Sku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 Jun General Area Sku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 Jun General Area Sku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8843</TotalTime>
  <Words>564</Words>
  <Application>Microsoft Office PowerPoint</Application>
  <PresentationFormat>On-screen Show (4:3)</PresentationFormat>
  <Paragraphs>134</Paragraphs>
  <Slides>11</Slides>
  <Notes>2</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1_Custom Design</vt:lpstr>
      <vt:lpstr>Custom Design</vt:lpstr>
      <vt:lpstr>4 Jun General Area Skull</vt:lpstr>
      <vt:lpstr>3 July 2013</vt:lpstr>
      <vt:lpstr>Marine Awareness &amp; Prevention  Integrated Training (MAPIT) Goals</vt:lpstr>
      <vt:lpstr>         Existing Behavioral Health Program       Universal Training </vt:lpstr>
      <vt:lpstr>PowerPoint Presentation</vt:lpstr>
      <vt:lpstr>Marine Awareness &amp; Prevention  Integrated Training (MAPIT)</vt:lpstr>
      <vt:lpstr>Marine Awareness &amp; Prevention  Integrated Training (MAPIT) Modules</vt:lpstr>
      <vt:lpstr>Marine Awareness &amp; Prevention  Integrated Training (MAPIT) ELT Module</vt:lpstr>
      <vt:lpstr>Marine Awareness &amp; Prevention  Integrated Training (MAPIT) CE Module</vt:lpstr>
      <vt:lpstr>Marine Awareness &amp; Prevention   Integrated Training (MAPIT) Sustainment</vt:lpstr>
      <vt:lpstr>MAPIT Implementation Plan </vt:lpstr>
      <vt:lpstr>Marine Awareness &amp; Prevention  Integrated Training (MAPIT)</vt:lpstr>
    </vt:vector>
  </TitlesOfParts>
  <Company>MCWL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Brian.Collins</dc:creator>
  <cp:lastModifiedBy>david.cheek</cp:lastModifiedBy>
  <cp:revision>619</cp:revision>
  <cp:lastPrinted>2013-06-03T14:40:19Z</cp:lastPrinted>
  <dcterms:created xsi:type="dcterms:W3CDTF">2011-06-21T10:28:12Z</dcterms:created>
  <dcterms:modified xsi:type="dcterms:W3CDTF">2013-07-02T18:53:23Z</dcterms:modified>
</cp:coreProperties>
</file>