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5"/>
    <p:sldMasterId id="2147483741" r:id="rId6"/>
    <p:sldMasterId id="2147483727" r:id="rId7"/>
  </p:sldMasterIdLst>
  <p:notesMasterIdLst>
    <p:notesMasterId r:id="rId45"/>
  </p:notesMasterIdLst>
  <p:handoutMasterIdLst>
    <p:handoutMasterId r:id="rId46"/>
  </p:handoutMasterIdLst>
  <p:sldIdLst>
    <p:sldId id="777" r:id="rId8"/>
    <p:sldId id="861" r:id="rId9"/>
    <p:sldId id="973" r:id="rId10"/>
    <p:sldId id="977" r:id="rId11"/>
    <p:sldId id="996" r:id="rId12"/>
    <p:sldId id="981" r:id="rId13"/>
    <p:sldId id="982" r:id="rId14"/>
    <p:sldId id="983" r:id="rId15"/>
    <p:sldId id="969" r:id="rId16"/>
    <p:sldId id="984" r:id="rId17"/>
    <p:sldId id="808" r:id="rId18"/>
    <p:sldId id="826" r:id="rId19"/>
    <p:sldId id="926" r:id="rId20"/>
    <p:sldId id="827" r:id="rId21"/>
    <p:sldId id="825" r:id="rId22"/>
    <p:sldId id="829" r:id="rId23"/>
    <p:sldId id="830" r:id="rId24"/>
    <p:sldId id="832" r:id="rId25"/>
    <p:sldId id="836" r:id="rId26"/>
    <p:sldId id="839" r:id="rId27"/>
    <p:sldId id="828" r:id="rId28"/>
    <p:sldId id="841" r:id="rId29"/>
    <p:sldId id="857" r:id="rId30"/>
    <p:sldId id="967" r:id="rId31"/>
    <p:sldId id="968" r:id="rId32"/>
    <p:sldId id="963" r:id="rId33"/>
    <p:sldId id="873" r:id="rId34"/>
    <p:sldId id="942" r:id="rId35"/>
    <p:sldId id="987" r:id="rId36"/>
    <p:sldId id="995" r:id="rId37"/>
    <p:sldId id="988" r:id="rId38"/>
    <p:sldId id="994" r:id="rId39"/>
    <p:sldId id="989" r:id="rId40"/>
    <p:sldId id="990" r:id="rId41"/>
    <p:sldId id="991" r:id="rId42"/>
    <p:sldId id="993" r:id="rId43"/>
    <p:sldId id="720" r:id="rId44"/>
  </p:sldIdLst>
  <p:sldSz cx="14630400" cy="8229600"/>
  <p:notesSz cx="7010400" cy="9296400"/>
  <p:defaultTextStyle>
    <a:defPPr>
      <a:defRPr lang="en-US"/>
    </a:defPPr>
    <a:lvl1pPr algn="l" rtl="0" eaLnBrk="0" fontAlgn="base" hangingPunct="0">
      <a:spcBef>
        <a:spcPct val="0"/>
      </a:spcBef>
      <a:spcAft>
        <a:spcPct val="0"/>
      </a:spcAft>
      <a:defRPr sz="2300" kern="1200">
        <a:solidFill>
          <a:schemeClr val="tx1"/>
        </a:solidFill>
        <a:latin typeface="Arial" charset="0"/>
        <a:ea typeface="+mn-ea"/>
        <a:cs typeface="+mn-cs"/>
      </a:defRPr>
    </a:lvl1pPr>
    <a:lvl2pPr marL="652979" algn="l" rtl="0" eaLnBrk="0" fontAlgn="base" hangingPunct="0">
      <a:spcBef>
        <a:spcPct val="0"/>
      </a:spcBef>
      <a:spcAft>
        <a:spcPct val="0"/>
      </a:spcAft>
      <a:defRPr sz="2300" kern="1200">
        <a:solidFill>
          <a:schemeClr val="tx1"/>
        </a:solidFill>
        <a:latin typeface="Arial" charset="0"/>
        <a:ea typeface="+mn-ea"/>
        <a:cs typeface="+mn-cs"/>
      </a:defRPr>
    </a:lvl2pPr>
    <a:lvl3pPr marL="1305960" algn="l" rtl="0" eaLnBrk="0" fontAlgn="base" hangingPunct="0">
      <a:spcBef>
        <a:spcPct val="0"/>
      </a:spcBef>
      <a:spcAft>
        <a:spcPct val="0"/>
      </a:spcAft>
      <a:defRPr sz="2300" kern="1200">
        <a:solidFill>
          <a:schemeClr val="tx1"/>
        </a:solidFill>
        <a:latin typeface="Arial" charset="0"/>
        <a:ea typeface="+mn-ea"/>
        <a:cs typeface="+mn-cs"/>
      </a:defRPr>
    </a:lvl3pPr>
    <a:lvl4pPr marL="1958941" algn="l" rtl="0" eaLnBrk="0" fontAlgn="base" hangingPunct="0">
      <a:spcBef>
        <a:spcPct val="0"/>
      </a:spcBef>
      <a:spcAft>
        <a:spcPct val="0"/>
      </a:spcAft>
      <a:defRPr sz="2300" kern="1200">
        <a:solidFill>
          <a:schemeClr val="tx1"/>
        </a:solidFill>
        <a:latin typeface="Arial" charset="0"/>
        <a:ea typeface="+mn-ea"/>
        <a:cs typeface="+mn-cs"/>
      </a:defRPr>
    </a:lvl4pPr>
    <a:lvl5pPr marL="2611921" algn="l" rtl="0" eaLnBrk="0" fontAlgn="base" hangingPunct="0">
      <a:spcBef>
        <a:spcPct val="0"/>
      </a:spcBef>
      <a:spcAft>
        <a:spcPct val="0"/>
      </a:spcAft>
      <a:defRPr sz="2300" kern="1200">
        <a:solidFill>
          <a:schemeClr val="tx1"/>
        </a:solidFill>
        <a:latin typeface="Arial" charset="0"/>
        <a:ea typeface="+mn-ea"/>
        <a:cs typeface="+mn-cs"/>
      </a:defRPr>
    </a:lvl5pPr>
    <a:lvl6pPr marL="3264898" algn="l" defTabSz="1305960" rtl="0" eaLnBrk="1" latinLnBrk="0" hangingPunct="1">
      <a:defRPr sz="2300" kern="1200">
        <a:solidFill>
          <a:schemeClr val="tx1"/>
        </a:solidFill>
        <a:latin typeface="Arial" charset="0"/>
        <a:ea typeface="+mn-ea"/>
        <a:cs typeface="+mn-cs"/>
      </a:defRPr>
    </a:lvl6pPr>
    <a:lvl7pPr marL="3917878" algn="l" defTabSz="1305960" rtl="0" eaLnBrk="1" latinLnBrk="0" hangingPunct="1">
      <a:defRPr sz="2300" kern="1200">
        <a:solidFill>
          <a:schemeClr val="tx1"/>
        </a:solidFill>
        <a:latin typeface="Arial" charset="0"/>
        <a:ea typeface="+mn-ea"/>
        <a:cs typeface="+mn-cs"/>
      </a:defRPr>
    </a:lvl7pPr>
    <a:lvl8pPr marL="4570857" algn="l" defTabSz="1305960" rtl="0" eaLnBrk="1" latinLnBrk="0" hangingPunct="1">
      <a:defRPr sz="2300" kern="1200">
        <a:solidFill>
          <a:schemeClr val="tx1"/>
        </a:solidFill>
        <a:latin typeface="Arial" charset="0"/>
        <a:ea typeface="+mn-ea"/>
        <a:cs typeface="+mn-cs"/>
      </a:defRPr>
    </a:lvl8pPr>
    <a:lvl9pPr marL="5223836" algn="l" defTabSz="1305960" rtl="0" eaLnBrk="1" latinLnBrk="0" hangingPunct="1">
      <a:defRPr sz="23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460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lass1" initials="mg" lastIdx="28" clrIdx="0"/>
  <p:cmAuthor id="1" name="apeterso"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3"/>
    <a:srgbClr val="000000"/>
    <a:srgbClr val="FF33CC"/>
    <a:srgbClr val="246186"/>
    <a:srgbClr val="003366"/>
    <a:srgbClr val="006699"/>
    <a:srgbClr val="333333"/>
    <a:srgbClr val="B2B2B2"/>
    <a:srgbClr val="808080"/>
    <a:srgbClr val="97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8" autoAdjust="0"/>
    <p:restoredTop sz="72352" autoAdjust="0"/>
  </p:normalViewPr>
  <p:slideViewPr>
    <p:cSldViewPr>
      <p:cViewPr>
        <p:scale>
          <a:sx n="47" d="100"/>
          <a:sy n="47" d="100"/>
        </p:scale>
        <p:origin x="-1158" y="-30"/>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2" d="100"/>
          <a:sy n="82" d="100"/>
        </p:scale>
        <p:origin x="-314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3" y="0"/>
            <a:ext cx="3039219" cy="465775"/>
          </a:xfrm>
          <a:prstGeom prst="rect">
            <a:avLst/>
          </a:prstGeom>
          <a:noFill/>
          <a:ln w="9525">
            <a:noFill/>
            <a:miter lim="800000"/>
            <a:headEnd/>
            <a:tailEnd/>
          </a:ln>
          <a:effectLst/>
        </p:spPr>
        <p:txBody>
          <a:bodyPr vert="horz" wrap="square" lIns="92679" tIns="46346" rIns="92679" bIns="46346" numCol="1" anchor="t" anchorCtr="0" compatLnSpc="1">
            <a:prstTxWarp prst="textNoShape">
              <a:avLst/>
            </a:prstTxWarp>
          </a:bodyPr>
          <a:lstStyle>
            <a:lvl1pPr defTabSz="926740" eaLnBrk="1" hangingPunct="1">
              <a:defRPr sz="1200">
                <a:latin typeface="Times New Roman" pitchFamily="18" charset="0"/>
              </a:defRPr>
            </a:lvl1pPr>
          </a:lstStyle>
          <a:p>
            <a:pPr>
              <a:defRPr/>
            </a:pPr>
            <a:endParaRPr lang="en-US" dirty="0"/>
          </a:p>
        </p:txBody>
      </p:sp>
      <p:sp>
        <p:nvSpPr>
          <p:cNvPr id="11268" name="Rectangle 4"/>
          <p:cNvSpPr>
            <a:spLocks noGrp="1" noChangeArrowheads="1"/>
          </p:cNvSpPr>
          <p:nvPr>
            <p:ph type="ftr" sz="quarter" idx="2"/>
          </p:nvPr>
        </p:nvSpPr>
        <p:spPr bwMode="auto">
          <a:xfrm>
            <a:off x="3" y="8830629"/>
            <a:ext cx="3039219" cy="465774"/>
          </a:xfrm>
          <a:prstGeom prst="rect">
            <a:avLst/>
          </a:prstGeom>
          <a:noFill/>
          <a:ln w="9525">
            <a:noFill/>
            <a:miter lim="800000"/>
            <a:headEnd/>
            <a:tailEnd/>
          </a:ln>
          <a:effectLst/>
        </p:spPr>
        <p:txBody>
          <a:bodyPr vert="horz" wrap="square" lIns="92679" tIns="46346" rIns="92679" bIns="46346" numCol="1" anchor="b" anchorCtr="0" compatLnSpc="1">
            <a:prstTxWarp prst="textNoShape">
              <a:avLst/>
            </a:prstTxWarp>
          </a:bodyPr>
          <a:lstStyle>
            <a:lvl1pPr defTabSz="926740" eaLnBrk="1" hangingPunct="1">
              <a:defRPr sz="1200">
                <a:latin typeface="Times New Roman" pitchFamily="18" charset="0"/>
              </a:defRPr>
            </a:lvl1pPr>
          </a:lstStyle>
          <a:p>
            <a:pPr>
              <a:defRPr/>
            </a:pPr>
            <a:endParaRPr lang="en-US" dirty="0"/>
          </a:p>
        </p:txBody>
      </p:sp>
    </p:spTree>
    <p:extLst>
      <p:ext uri="{BB962C8B-B14F-4D97-AF65-F5344CB8AC3E}">
        <p14:creationId xmlns:p14="http://schemas.microsoft.com/office/powerpoint/2010/main" val="378848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9219" cy="465775"/>
          </a:xfrm>
          <a:prstGeom prst="rect">
            <a:avLst/>
          </a:prstGeom>
          <a:noFill/>
          <a:ln w="9525">
            <a:noFill/>
            <a:miter lim="800000"/>
            <a:headEnd/>
            <a:tailEnd/>
          </a:ln>
          <a:effectLst/>
        </p:spPr>
        <p:txBody>
          <a:bodyPr vert="horz" wrap="square" lIns="92679" tIns="46346" rIns="92679" bIns="46346" numCol="1" anchor="t" anchorCtr="0" compatLnSpc="1">
            <a:prstTxWarp prst="textNoShape">
              <a:avLst/>
            </a:prstTxWarp>
          </a:bodyPr>
          <a:lstStyle>
            <a:lvl1pPr defTabSz="926740" eaLnBrk="1" hangingPunct="1">
              <a:defRPr sz="12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971182" y="0"/>
            <a:ext cx="3039218" cy="465775"/>
          </a:xfrm>
          <a:prstGeom prst="rect">
            <a:avLst/>
          </a:prstGeom>
          <a:noFill/>
          <a:ln w="9525">
            <a:noFill/>
            <a:miter lim="800000"/>
            <a:headEnd/>
            <a:tailEnd/>
          </a:ln>
          <a:effectLst/>
        </p:spPr>
        <p:txBody>
          <a:bodyPr vert="horz" wrap="square" lIns="92679" tIns="46346" rIns="92679" bIns="46346" numCol="1" anchor="t" anchorCtr="0" compatLnSpc="1">
            <a:prstTxWarp prst="textNoShape">
              <a:avLst/>
            </a:prstTxWarp>
          </a:bodyPr>
          <a:lstStyle>
            <a:lvl1pPr algn="r" defTabSz="926740" eaLnBrk="1" hangingPunct="1">
              <a:defRPr sz="1200">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406400" y="695325"/>
            <a:ext cx="61976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145" y="4416108"/>
            <a:ext cx="5140112" cy="4184016"/>
          </a:xfrm>
          <a:prstGeom prst="rect">
            <a:avLst/>
          </a:prstGeom>
          <a:noFill/>
          <a:ln w="9525">
            <a:noFill/>
            <a:miter lim="800000"/>
            <a:headEnd/>
            <a:tailEnd/>
          </a:ln>
          <a:effectLst/>
        </p:spPr>
        <p:txBody>
          <a:bodyPr vert="horz" wrap="square" lIns="92679" tIns="46346" rIns="92679" bIns="463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 y="8830629"/>
            <a:ext cx="3039219" cy="465774"/>
          </a:xfrm>
          <a:prstGeom prst="rect">
            <a:avLst/>
          </a:prstGeom>
          <a:noFill/>
          <a:ln w="9525">
            <a:noFill/>
            <a:miter lim="800000"/>
            <a:headEnd/>
            <a:tailEnd/>
          </a:ln>
          <a:effectLst/>
        </p:spPr>
        <p:txBody>
          <a:bodyPr vert="horz" wrap="square" lIns="92679" tIns="46346" rIns="92679" bIns="46346" numCol="1" anchor="b" anchorCtr="0" compatLnSpc="1">
            <a:prstTxWarp prst="textNoShape">
              <a:avLst/>
            </a:prstTxWarp>
          </a:bodyPr>
          <a:lstStyle>
            <a:lvl1pPr defTabSz="926740" eaLnBrk="1" hangingPunct="1">
              <a:defRPr sz="12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971182" y="8830629"/>
            <a:ext cx="3039218" cy="465774"/>
          </a:xfrm>
          <a:prstGeom prst="rect">
            <a:avLst/>
          </a:prstGeom>
          <a:noFill/>
          <a:ln w="9525">
            <a:noFill/>
            <a:miter lim="800000"/>
            <a:headEnd/>
            <a:tailEnd/>
          </a:ln>
          <a:effectLst/>
        </p:spPr>
        <p:txBody>
          <a:bodyPr vert="horz" wrap="square" lIns="92679" tIns="46346" rIns="92679" bIns="46346" numCol="1" anchor="b" anchorCtr="0" compatLnSpc="1">
            <a:prstTxWarp prst="textNoShape">
              <a:avLst/>
            </a:prstTxWarp>
          </a:bodyPr>
          <a:lstStyle>
            <a:lvl1pPr algn="r" defTabSz="926740" eaLnBrk="1" hangingPunct="1">
              <a:defRPr sz="1200">
                <a:latin typeface="Times New Roman" pitchFamily="18" charset="0"/>
              </a:defRPr>
            </a:lvl1pPr>
          </a:lstStyle>
          <a:p>
            <a:pPr>
              <a:defRPr/>
            </a:pPr>
            <a:fld id="{7BAD4820-6EBB-47CC-ACEA-BB4D2258FEC4}" type="slidenum">
              <a:rPr lang="en-US"/>
              <a:pPr>
                <a:defRPr/>
              </a:pPr>
              <a:t>‹#›</a:t>
            </a:fld>
            <a:endParaRPr lang="en-US" dirty="0"/>
          </a:p>
        </p:txBody>
      </p:sp>
    </p:spTree>
    <p:extLst>
      <p:ext uri="{BB962C8B-B14F-4D97-AF65-F5344CB8AC3E}">
        <p14:creationId xmlns:p14="http://schemas.microsoft.com/office/powerpoint/2010/main" val="3439058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2979"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05960"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58941"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11921"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64898" algn="l" defTabSz="1305960" rtl="0" eaLnBrk="1" latinLnBrk="0" hangingPunct="1">
      <a:defRPr sz="1700" kern="1200">
        <a:solidFill>
          <a:schemeClr val="tx1"/>
        </a:solidFill>
        <a:latin typeface="+mn-lt"/>
        <a:ea typeface="+mn-ea"/>
        <a:cs typeface="+mn-cs"/>
      </a:defRPr>
    </a:lvl6pPr>
    <a:lvl7pPr marL="3917878" algn="l" defTabSz="1305960" rtl="0" eaLnBrk="1" latinLnBrk="0" hangingPunct="1">
      <a:defRPr sz="1700" kern="1200">
        <a:solidFill>
          <a:schemeClr val="tx1"/>
        </a:solidFill>
        <a:latin typeface="+mn-lt"/>
        <a:ea typeface="+mn-ea"/>
        <a:cs typeface="+mn-cs"/>
      </a:defRPr>
    </a:lvl7pPr>
    <a:lvl8pPr marL="4570857" algn="l" defTabSz="1305960" rtl="0" eaLnBrk="1" latinLnBrk="0" hangingPunct="1">
      <a:defRPr sz="1700" kern="1200">
        <a:solidFill>
          <a:schemeClr val="tx1"/>
        </a:solidFill>
        <a:latin typeface="+mn-lt"/>
        <a:ea typeface="+mn-ea"/>
        <a:cs typeface="+mn-cs"/>
      </a:defRPr>
    </a:lvl8pPr>
    <a:lvl9pPr marL="5223836" algn="l" defTabSz="13059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8327BC-FB3E-4F74-B778-956F8085BE3D}" type="slidenum">
              <a:rPr lang="en-US" smtClean="0"/>
              <a:pPr>
                <a:defRPr/>
              </a:pPr>
              <a:t>1</a:t>
            </a:fld>
            <a:endParaRPr lang="en-US" dirty="0"/>
          </a:p>
        </p:txBody>
      </p:sp>
    </p:spTree>
    <p:extLst>
      <p:ext uri="{BB962C8B-B14F-4D97-AF65-F5344CB8AC3E}">
        <p14:creationId xmlns:p14="http://schemas.microsoft.com/office/powerpoint/2010/main" val="178699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5" tIns="44067" rIns="88135" bIns="44067"/>
          <a:lstStyle/>
          <a:p>
            <a:pPr marL="489049" lvl="1" indent="-489049" eaLnBrk="1" hangingPunct="1">
              <a:buClr>
                <a:srgbClr val="C00000"/>
              </a:buClr>
              <a:defRPr/>
            </a:pPr>
            <a:r>
              <a:rPr lang="en-US" dirty="0" smtClean="0"/>
              <a:t>Highlight:</a:t>
            </a:r>
            <a:r>
              <a:rPr lang="en-US" baseline="0" dirty="0" smtClean="0"/>
              <a:t> </a:t>
            </a:r>
          </a:p>
          <a:p>
            <a:pPr marL="489049" lvl="1" indent="-489049" eaLnBrk="1" hangingPunct="1">
              <a:buClr>
                <a:srgbClr val="C00000"/>
              </a:buClr>
              <a:defRPr/>
            </a:pPr>
            <a:r>
              <a:rPr lang="en-US" baseline="0" dirty="0" smtClean="0"/>
              <a:t>-Coordinated, timely and accessible information (LEP/ACN)</a:t>
            </a:r>
          </a:p>
          <a:p>
            <a:pPr marL="489049" lvl="1" indent="-489049" eaLnBrk="1" hangingPunct="1">
              <a:buClr>
                <a:srgbClr val="C00000"/>
              </a:buClr>
              <a:defRPr/>
            </a:pPr>
            <a:r>
              <a:rPr lang="en-US" baseline="0" dirty="0" smtClean="0"/>
              <a:t>-Range of affected audiences, not just media.  </a:t>
            </a:r>
            <a:endParaRPr lang="en-US" dirty="0" smtClean="0"/>
          </a:p>
          <a:p>
            <a:pPr marL="489049" lvl="1" indent="-489049" eaLnBrk="1" hangingPunct="1">
              <a:buClr>
                <a:srgbClr val="C00000"/>
              </a:buClr>
              <a:defRPr/>
            </a:pPr>
            <a:endParaRPr lang="en-US" dirty="0" smtClean="0"/>
          </a:p>
          <a:p>
            <a:pPr marL="489049" lvl="1" indent="-489049" eaLnBrk="1" hangingPunct="1">
              <a:buClr>
                <a:srgbClr val="C00000"/>
              </a:buClr>
              <a:defRPr/>
            </a:pPr>
            <a:endParaRPr lang="en-US" dirty="0" smtClean="0"/>
          </a:p>
          <a:p>
            <a:pPr marL="489049" lvl="1" indent="-489049" eaLnBrk="1" hangingPunct="1">
              <a:buClr>
                <a:srgbClr val="C00000"/>
              </a:buClr>
              <a:defRPr/>
            </a:pPr>
            <a:r>
              <a:rPr lang="en-US" dirty="0" smtClean="0"/>
              <a:t>Under National</a:t>
            </a:r>
            <a:r>
              <a:rPr lang="en-US" baseline="0" dirty="0" smtClean="0"/>
              <a:t> Response Framework, ESF 15: </a:t>
            </a:r>
            <a:r>
              <a:rPr lang="en-US" dirty="0">
                <a:solidFill>
                  <a:schemeClr val="bg1"/>
                </a:solidFill>
              </a:rPr>
              <a:t>Coordinates Federal actions to provide the required external affairs support to Federal, state, local, tribal and territorial incident management elements.</a:t>
            </a:r>
          </a:p>
          <a:p>
            <a:pPr marL="489049" lvl="1" indent="-489049" eaLnBrk="1" hangingPunct="1">
              <a:buClr>
                <a:srgbClr val="C00000"/>
              </a:buClr>
              <a:defRPr/>
            </a:pPr>
            <a:r>
              <a:rPr lang="en-US" dirty="0">
                <a:solidFill>
                  <a:schemeClr val="bg1"/>
                </a:solidFill>
              </a:rPr>
              <a:t>Applies to all Federal departments and agencies that may require incident communications and external affairs support or whose external affairs assets may be employed during incidents requiring a coordinated Federal response.</a:t>
            </a:r>
          </a:p>
          <a:p>
            <a:endParaRPr lang="en-US" dirty="0"/>
          </a:p>
        </p:txBody>
      </p:sp>
    </p:spTree>
    <p:extLst>
      <p:ext uri="{BB962C8B-B14F-4D97-AF65-F5344CB8AC3E}">
        <p14:creationId xmlns:p14="http://schemas.microsoft.com/office/powerpoint/2010/main" val="294804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r>
              <a:rPr lang="en-US" dirty="0" smtClean="0"/>
              <a:t>Coordination</a:t>
            </a:r>
            <a:r>
              <a:rPr lang="en-US" baseline="0" dirty="0" smtClean="0"/>
              <a:t> of federal, state, local, tribal and territorial and private sector incident communications</a:t>
            </a: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17</a:t>
            </a:fld>
            <a:endParaRPr lang="en-US" dirty="0"/>
          </a:p>
        </p:txBody>
      </p:sp>
    </p:spTree>
    <p:extLst>
      <p:ext uri="{BB962C8B-B14F-4D97-AF65-F5344CB8AC3E}">
        <p14:creationId xmlns:p14="http://schemas.microsoft.com/office/powerpoint/2010/main" val="268986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pPr>
              <a:spcBef>
                <a:spcPts val="0"/>
              </a:spcBef>
              <a:defRPr/>
            </a:pPr>
            <a:r>
              <a:rPr lang="en-US" sz="1000" dirty="0"/>
              <a:t>Federally Recognized Tribes, Tribal Leadership and Communities</a:t>
            </a:r>
          </a:p>
          <a:p>
            <a:pPr>
              <a:spcBef>
                <a:spcPts val="0"/>
              </a:spcBef>
              <a:defRPr/>
            </a:pPr>
            <a:endParaRPr lang="en-US" sz="500" dirty="0"/>
          </a:p>
          <a:p>
            <a:pPr>
              <a:spcBef>
                <a:spcPts val="0"/>
              </a:spcBef>
            </a:pPr>
            <a:r>
              <a:rPr lang="en-US" sz="1200" dirty="0"/>
              <a:t>Tribal leadership is an essential part of our nation’s emergency management team.  Consistent with our strong government to government relationship, FEMA, DHS and the Administration are committed to supporting Indian Country in their efforts to build more resilient and better prepared communities. </a:t>
            </a:r>
          </a:p>
          <a:p>
            <a:pPr>
              <a:spcBef>
                <a:spcPts val="0"/>
              </a:spcBef>
            </a:pPr>
            <a:r>
              <a:rPr lang="en-US" sz="1200" dirty="0"/>
              <a:t>On Tuesday, January 29, 2013</a:t>
            </a:r>
            <a:r>
              <a:rPr lang="x-none" sz="1200"/>
              <a:t>, President Obama signed the Sandy Recovery Improvement Act of 2013 -- a clear demonstration of the importance that Tribal Leadership and their governments are to our nation. The Sandy Recovery Improvement Act of 2013 </a:t>
            </a:r>
            <a:r>
              <a:rPr lang="en-US" sz="1200" dirty="0"/>
              <a:t>amended </a:t>
            </a:r>
            <a:r>
              <a:rPr lang="x-none" sz="1200"/>
              <a:t>the Stafford Act</a:t>
            </a:r>
            <a:r>
              <a:rPr lang="en-US" sz="1200" dirty="0"/>
              <a:t> to provide Federally </a:t>
            </a:r>
            <a:r>
              <a:rPr lang="x-none" sz="1200"/>
              <a:t>recognized Tribal governments t</a:t>
            </a:r>
            <a:r>
              <a:rPr lang="en-US" sz="1200" dirty="0"/>
              <a:t>he option to choose whether to make a request directly to the President for a federal emergency or major disaster declaration, or to seek assistance, as they do presently, under a declaration for a State.</a:t>
            </a:r>
            <a:r>
              <a:rPr lang="x-none" sz="1200"/>
              <a:t>   </a:t>
            </a:r>
            <a:endParaRPr lang="en-US" sz="1200" dirty="0"/>
          </a:p>
          <a:p>
            <a:pPr>
              <a:spcBef>
                <a:spcPts val="0"/>
              </a:spcBef>
            </a:pPr>
            <a:r>
              <a:rPr lang="en-US" sz="1200" dirty="0"/>
              <a:t>Fully implementing this historic provision will require consultation with Tribes and other stakeholders.  FEMA will develop the administrative and programmatic requirements and procedures necessary to execute the law.  FEMA is fully committed to the prompt and collaborative development of appropriate regulations and policies for implementation. </a:t>
            </a:r>
          </a:p>
          <a:p>
            <a:r>
              <a:rPr lang="en-US" sz="1200" b="1" dirty="0"/>
              <a:t>At FEMA we believe that the provision to amend the Stafford Act under the Sandy Recovery Improvement Act of 2013:</a:t>
            </a:r>
          </a:p>
          <a:p>
            <a:endParaRPr lang="en-US" sz="400" b="1" dirty="0"/>
          </a:p>
          <a:p>
            <a:pPr>
              <a:spcBef>
                <a:spcPts val="0"/>
              </a:spcBef>
              <a:buFont typeface="Wingdings" pitchFamily="2" charset="2"/>
              <a:buChar char="§"/>
            </a:pPr>
            <a:r>
              <a:rPr lang="x-none" sz="1200"/>
              <a:t>Properly acknowledges the sovereignty of Federally recognized Indian Tribes and the </a:t>
            </a:r>
            <a:r>
              <a:rPr lang="en-US" sz="1200" dirty="0"/>
              <a:t>government to government relationship with the </a:t>
            </a:r>
            <a:r>
              <a:rPr lang="x-none" sz="1200"/>
              <a:t>United States;</a:t>
            </a:r>
            <a:endParaRPr lang="en-US" sz="1200" dirty="0"/>
          </a:p>
          <a:p>
            <a:pPr>
              <a:spcBef>
                <a:spcPts val="0"/>
              </a:spcBef>
              <a:buFont typeface="Wingdings" pitchFamily="2" charset="2"/>
              <a:buChar char="§"/>
            </a:pPr>
            <a:r>
              <a:rPr lang="x-none" sz="1200"/>
              <a:t>Enhances FEMA’s working relationship with Tribal governments, and will ultimately enhance the preparedness of those governments;</a:t>
            </a:r>
            <a:endParaRPr lang="en-US" sz="1200" dirty="0"/>
          </a:p>
          <a:p>
            <a:pPr>
              <a:spcBef>
                <a:spcPts val="0"/>
              </a:spcBef>
              <a:buFont typeface="Wingdings" pitchFamily="2" charset="2"/>
              <a:buChar char="§"/>
            </a:pPr>
            <a:r>
              <a:rPr lang="x-none" sz="1200"/>
              <a:t>Allows consideration for a Stafford Act declaration based on impacts within the Tribal government’s jurisdiction, regardless of the level of impact to the State(s) in which the tribe is located;</a:t>
            </a:r>
            <a:endParaRPr lang="en-US" sz="1200" dirty="0"/>
          </a:p>
          <a:p>
            <a:pPr>
              <a:spcBef>
                <a:spcPts val="0"/>
              </a:spcBef>
              <a:buFont typeface="Wingdings" pitchFamily="2" charset="2"/>
              <a:buChar char="§"/>
            </a:pPr>
            <a:r>
              <a:rPr lang="x-none" sz="1200"/>
              <a:t>Eliminates the hardships some Tribal governments have experienced because of legal or other impediments that inhibited Tribal governments from going through the State to obtain federal disaster assistance; and</a:t>
            </a:r>
            <a:endParaRPr lang="en-US" sz="1200" dirty="0"/>
          </a:p>
          <a:p>
            <a:pPr>
              <a:spcBef>
                <a:spcPts val="0"/>
              </a:spcBef>
              <a:buFont typeface="Wingdings" pitchFamily="2" charset="2"/>
              <a:buChar char="§"/>
            </a:pPr>
            <a:r>
              <a:rPr lang="x-none" sz="1200"/>
              <a:t>Allows for fair and consistent consideration for assistance across Tribal nations, including those Tribes where geographic boundaries cross multiple states.</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19</a:t>
            </a:fld>
            <a:endParaRPr lang="en-US" dirty="0"/>
          </a:p>
        </p:txBody>
      </p:sp>
    </p:spTree>
    <p:extLst>
      <p:ext uri="{BB962C8B-B14F-4D97-AF65-F5344CB8AC3E}">
        <p14:creationId xmlns:p14="http://schemas.microsoft.com/office/powerpoint/2010/main" val="385579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pPr marL="489049" lvl="1" indent="-489049" eaLnBrk="1" hangingPunct="1">
              <a:buClr>
                <a:srgbClr val="C00000"/>
              </a:buClr>
              <a:defRPr/>
            </a:pPr>
            <a:r>
              <a:rPr lang="en-US" sz="2900" dirty="0">
                <a:solidFill>
                  <a:schemeClr val="bg1"/>
                </a:solidFill>
              </a:rPr>
              <a:t>Utilize the private sector for information distribution:</a:t>
            </a:r>
          </a:p>
          <a:p>
            <a:pPr marL="971306" lvl="2" indent="-489049" eaLnBrk="1" hangingPunct="1">
              <a:buClr>
                <a:srgbClr val="C00000"/>
              </a:buClr>
              <a:defRPr/>
            </a:pPr>
            <a:r>
              <a:rPr lang="en-US" sz="2900" dirty="0">
                <a:solidFill>
                  <a:schemeClr val="bg1"/>
                </a:solidFill>
              </a:rPr>
              <a:t>Internal </a:t>
            </a:r>
            <a:r>
              <a:rPr lang="en-US" sz="2900" dirty="0" err="1">
                <a:solidFill>
                  <a:schemeClr val="bg1"/>
                </a:solidFill>
              </a:rPr>
              <a:t>comms</a:t>
            </a:r>
            <a:r>
              <a:rPr lang="en-US" sz="2900" dirty="0">
                <a:solidFill>
                  <a:schemeClr val="bg1"/>
                </a:solidFill>
              </a:rPr>
              <a:t> systems to reach large populations</a:t>
            </a:r>
          </a:p>
          <a:p>
            <a:pPr marL="971306" lvl="2" indent="-489049" eaLnBrk="1" hangingPunct="1">
              <a:buClr>
                <a:srgbClr val="C00000"/>
              </a:buClr>
              <a:defRPr/>
            </a:pPr>
            <a:r>
              <a:rPr lang="en-US" sz="2900" dirty="0">
                <a:solidFill>
                  <a:schemeClr val="bg1"/>
                </a:solidFill>
              </a:rPr>
              <a:t>Leverage established networks (chambers, economic development councils, professional associations)</a:t>
            </a:r>
          </a:p>
          <a:p>
            <a:pPr>
              <a:spcBef>
                <a:spcPts val="0"/>
              </a:spcBef>
              <a:defRPr/>
            </a:pP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20</a:t>
            </a:fld>
            <a:endParaRPr lang="en-US" dirty="0"/>
          </a:p>
        </p:txBody>
      </p:sp>
    </p:spTree>
    <p:extLst>
      <p:ext uri="{BB962C8B-B14F-4D97-AF65-F5344CB8AC3E}">
        <p14:creationId xmlns:p14="http://schemas.microsoft.com/office/powerpoint/2010/main" val="385579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r>
              <a:rPr lang="en-US" dirty="0" smtClean="0"/>
              <a:t>Make note about how P&amp;P: Liaisons work with DSAT (formerly CR) on community</a:t>
            </a:r>
            <a:r>
              <a:rPr lang="en-US" baseline="0" dirty="0" smtClean="0"/>
              <a:t> outreach issues and ground truth</a:t>
            </a: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21</a:t>
            </a:fld>
            <a:endParaRPr lang="en-US" dirty="0"/>
          </a:p>
        </p:txBody>
      </p:sp>
    </p:spTree>
    <p:extLst>
      <p:ext uri="{BB962C8B-B14F-4D97-AF65-F5344CB8AC3E}">
        <p14:creationId xmlns:p14="http://schemas.microsoft.com/office/powerpoint/2010/main" val="208139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pPr>
              <a:spcBef>
                <a:spcPts val="0"/>
              </a:spcBef>
              <a:defRPr/>
            </a:pPr>
            <a:r>
              <a:rPr lang="en-US" dirty="0" smtClean="0"/>
              <a:t>Two</a:t>
            </a:r>
            <a:r>
              <a:rPr lang="en-US" baseline="0" dirty="0" smtClean="0"/>
              <a:t> types of mission assignments</a:t>
            </a: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22</a:t>
            </a:fld>
            <a:endParaRPr lang="en-US" dirty="0"/>
          </a:p>
        </p:txBody>
      </p:sp>
    </p:spTree>
    <p:extLst>
      <p:ext uri="{BB962C8B-B14F-4D97-AF65-F5344CB8AC3E}">
        <p14:creationId xmlns:p14="http://schemas.microsoft.com/office/powerpoint/2010/main" val="3855797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r>
              <a:rPr lang="en-US" dirty="0" smtClean="0"/>
              <a:t>Research has shown that during a serious crisis, affected people:</a:t>
            </a:r>
          </a:p>
          <a:p>
            <a:pPr marL="174296" indent="-174296">
              <a:buFontTx/>
              <a:buChar char="-"/>
            </a:pPr>
            <a:r>
              <a:rPr lang="en-US" dirty="0" smtClean="0"/>
              <a:t>Take in information differently</a:t>
            </a:r>
          </a:p>
          <a:p>
            <a:pPr marL="174296" indent="-174296">
              <a:buFontTx/>
              <a:buChar char="-"/>
            </a:pPr>
            <a:r>
              <a:rPr lang="en-US" dirty="0" smtClean="0"/>
              <a:t>Process information</a:t>
            </a:r>
            <a:r>
              <a:rPr lang="en-US" baseline="0" dirty="0" smtClean="0"/>
              <a:t> differently</a:t>
            </a:r>
          </a:p>
          <a:p>
            <a:pPr marL="174296" indent="-174296">
              <a:buFontTx/>
              <a:buChar char="-"/>
            </a:pPr>
            <a:r>
              <a:rPr lang="en-US" baseline="0" dirty="0" smtClean="0"/>
              <a:t>Act on information differently</a:t>
            </a:r>
          </a:p>
          <a:p>
            <a:pPr marL="174296" indent="-174296">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0D3143-E262-F24D-8628-CD44827BE810}" type="slidenum">
              <a:rPr lang="en-US" smtClean="0"/>
              <a:pPr/>
              <a:t>24</a:t>
            </a:fld>
            <a:endParaRPr lang="en-US"/>
          </a:p>
        </p:txBody>
      </p:sp>
    </p:spTree>
    <p:extLst>
      <p:ext uri="{BB962C8B-B14F-4D97-AF65-F5344CB8AC3E}">
        <p14:creationId xmlns:p14="http://schemas.microsoft.com/office/powerpoint/2010/main" val="391982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pPr>
              <a:spcBef>
                <a:spcPct val="35000"/>
              </a:spcBef>
            </a:pPr>
            <a:r>
              <a:rPr lang="en-US" sz="2400" dirty="0" smtClean="0">
                <a:latin typeface="Arial" charset="0"/>
              </a:rPr>
              <a:t>Public’s </a:t>
            </a:r>
            <a:r>
              <a:rPr lang="en-US" sz="2400" dirty="0">
                <a:latin typeface="Arial" charset="0"/>
              </a:rPr>
              <a:t>decision-making is different during an incident</a:t>
            </a:r>
          </a:p>
          <a:p>
            <a:pPr lvl="1">
              <a:spcBef>
                <a:spcPct val="35000"/>
              </a:spcBef>
              <a:buFont typeface="Wingdings" charset="0"/>
              <a:buChar char="Ø"/>
            </a:pPr>
            <a:r>
              <a:rPr lang="en-US" dirty="0" smtClean="0">
                <a:latin typeface="Arial" charset="0"/>
              </a:rPr>
              <a:t>Initial information carries most weight</a:t>
            </a:r>
          </a:p>
          <a:p>
            <a:pPr lvl="2">
              <a:spcBef>
                <a:spcPct val="35000"/>
              </a:spcBef>
              <a:buFont typeface="Wingdings" charset="0"/>
              <a:buChar char="Ø"/>
            </a:pPr>
            <a:r>
              <a:rPr lang="en-US" dirty="0" smtClean="0">
                <a:latin typeface="Arial" charset="0"/>
              </a:rPr>
              <a:t>In the absence of information, people fill in the blanks.</a:t>
            </a:r>
          </a:p>
          <a:p>
            <a:pPr lvl="2">
              <a:spcBef>
                <a:spcPct val="35000"/>
              </a:spcBef>
              <a:buFont typeface="Wingdings" charset="0"/>
              <a:buChar char="Ø"/>
            </a:pPr>
            <a:r>
              <a:rPr lang="en-US" dirty="0" smtClean="0">
                <a:latin typeface="Arial" charset="0"/>
              </a:rPr>
              <a:t>The</a:t>
            </a:r>
            <a:r>
              <a:rPr lang="en-US" baseline="0" dirty="0" smtClean="0">
                <a:latin typeface="Arial" charset="0"/>
              </a:rPr>
              <a:t> first message is often the accepted one, even though more accurate info may follow</a:t>
            </a:r>
          </a:p>
          <a:p>
            <a:pPr lvl="2">
              <a:spcBef>
                <a:spcPct val="35000"/>
              </a:spcBef>
              <a:buFont typeface="Wingdings" charset="0"/>
              <a:buChar char="Ø"/>
            </a:pPr>
            <a:r>
              <a:rPr lang="en-US" baseline="0" dirty="0" smtClean="0">
                <a:latin typeface="Arial" charset="0"/>
              </a:rPr>
              <a:t>When they get new info, they compare it to what they’ve already heard.</a:t>
            </a:r>
            <a:endParaRPr lang="en-US" dirty="0" smtClean="0">
              <a:latin typeface="Arial" charset="0"/>
            </a:endParaRPr>
          </a:p>
          <a:p>
            <a:pPr lvl="1">
              <a:spcBef>
                <a:spcPct val="35000"/>
              </a:spcBef>
              <a:buFont typeface="Wingdings" charset="0"/>
              <a:buChar char="Ø"/>
            </a:pPr>
            <a:r>
              <a:rPr lang="en-US" dirty="0" smtClean="0">
                <a:latin typeface="Arial" charset="0"/>
              </a:rPr>
              <a:t>We simplify: Primitive survival instincts kick in</a:t>
            </a:r>
          </a:p>
          <a:p>
            <a:pPr lvl="2">
              <a:spcBef>
                <a:spcPct val="35000"/>
              </a:spcBef>
              <a:buFont typeface="Wingdings" charset="0"/>
              <a:buChar char="Ø"/>
            </a:pPr>
            <a:r>
              <a:rPr lang="en-US" dirty="0" smtClean="0">
                <a:latin typeface="Arial" charset="0"/>
              </a:rPr>
              <a:t>People do not fully hear information or they may confuse action messages.</a:t>
            </a:r>
          </a:p>
          <a:p>
            <a:pPr lvl="1">
              <a:spcBef>
                <a:spcPct val="35000"/>
              </a:spcBef>
              <a:buFont typeface="Wingdings" charset="0"/>
              <a:buChar char="Ø"/>
            </a:pPr>
            <a:r>
              <a:rPr lang="en-US" dirty="0" smtClean="0">
                <a:latin typeface="Arial" charset="0"/>
              </a:rPr>
              <a:t>Embrace previously held beliefs </a:t>
            </a:r>
          </a:p>
          <a:p>
            <a:pPr lvl="2">
              <a:spcBef>
                <a:spcPct val="35000"/>
              </a:spcBef>
              <a:buFont typeface="Wingdings" charset="0"/>
              <a:buChar char="Ø"/>
            </a:pPr>
            <a:r>
              <a:rPr lang="en-US" dirty="0" smtClean="0">
                <a:latin typeface="Arial" charset="0"/>
              </a:rPr>
              <a:t>People</a:t>
            </a:r>
            <a:r>
              <a:rPr lang="en-US" baseline="0" dirty="0" smtClean="0">
                <a:latin typeface="Arial" charset="0"/>
              </a:rPr>
              <a:t> reject actions that feel counterintuitive, such as evacuating when the weather appears calm.</a:t>
            </a:r>
            <a:endParaRPr lang="en-US" dirty="0" smtClean="0">
              <a:latin typeface="Arial" charset="0"/>
            </a:endParaRPr>
          </a:p>
          <a:p>
            <a:pPr marL="464790" lvl="1" defTabSz="929579">
              <a:spcBef>
                <a:spcPct val="35000"/>
              </a:spcBef>
              <a:buFont typeface="Wingdings" charset="0"/>
              <a:buChar char="Ø"/>
              <a:defRPr/>
            </a:pPr>
            <a:r>
              <a:rPr lang="en-US" dirty="0" smtClean="0">
                <a:solidFill>
                  <a:srgbClr val="333333"/>
                </a:solidFill>
              </a:rPr>
              <a:t>We look to people we trust to verify information</a:t>
            </a:r>
            <a:endParaRPr lang="en-US" dirty="0" smtClean="0">
              <a:latin typeface="Arial" charset="0"/>
            </a:endParaRPr>
          </a:p>
          <a:p>
            <a:pPr lvl="1">
              <a:spcBef>
                <a:spcPct val="35000"/>
              </a:spcBef>
              <a:buFont typeface="Wingdings" charset="0"/>
              <a:buChar char="Ø"/>
            </a:pPr>
            <a:r>
              <a:rPr lang="en-US" dirty="0" smtClean="0">
                <a:latin typeface="Arial" charset="0"/>
              </a:rPr>
              <a:t>Perceptions about risks influence our decision</a:t>
            </a:r>
          </a:p>
          <a:p>
            <a:pPr>
              <a:spcBef>
                <a:spcPct val="35000"/>
              </a:spcBef>
            </a:pPr>
            <a:endParaRPr lang="en-US" sz="800" b="1" dirty="0">
              <a:latin typeface="Arial" charset="0"/>
            </a:endParaRPr>
          </a:p>
          <a:p>
            <a:pPr>
              <a:spcBef>
                <a:spcPct val="35000"/>
              </a:spcBef>
            </a:pPr>
            <a:r>
              <a:rPr lang="en-US" sz="2400" dirty="0">
                <a:latin typeface="Arial" charset="0"/>
              </a:rPr>
              <a:t>Our responsibility is to deliver public information even if the news is bad</a:t>
            </a:r>
          </a:p>
          <a:p>
            <a:pPr lvl="1">
              <a:spcBef>
                <a:spcPct val="35000"/>
              </a:spcBef>
              <a:buFont typeface="Wingdings" charset="0"/>
              <a:buChar char="Ø"/>
            </a:pPr>
            <a:r>
              <a:rPr lang="en-US" dirty="0" smtClean="0">
                <a:latin typeface="Arial" charset="0"/>
              </a:rPr>
              <a:t>People can handle the truth as long as the information is timely, clear and consistent</a:t>
            </a:r>
          </a:p>
          <a:p>
            <a:pPr lvl="1">
              <a:spcBef>
                <a:spcPct val="35000"/>
              </a:spcBef>
              <a:buFont typeface="Wingdings" charset="0"/>
              <a:buChar char="Ø"/>
            </a:pPr>
            <a:r>
              <a:rPr lang="en-US" dirty="0" smtClean="0">
                <a:latin typeface="Arial" charset="0"/>
              </a:rPr>
              <a:t>Attempts to “manage” or disprove bad news almost always backfires</a:t>
            </a:r>
          </a:p>
          <a:p>
            <a:pPr lvl="1">
              <a:spcBef>
                <a:spcPct val="35000"/>
              </a:spcBef>
              <a:buFont typeface="Wingdings" charset="0"/>
              <a:buChar char="Ø"/>
            </a:pPr>
            <a:endParaRPr lang="en-US" dirty="0" smtClean="0">
              <a:latin typeface="Arial" charset="0"/>
            </a:endParaRPr>
          </a:p>
          <a:p>
            <a:pPr algn="ctr" eaLnBrk="0" hangingPunct="0"/>
            <a:r>
              <a:rPr lang="en-US" sz="1800" b="1" dirty="0">
                <a:solidFill>
                  <a:schemeClr val="accent1"/>
                </a:solidFill>
                <a:latin typeface="Times New Roman" charset="0"/>
              </a:rPr>
              <a:t>Reassurance is an </a:t>
            </a:r>
            <a:r>
              <a:rPr lang="en-US" sz="1800" b="1" i="1" u="sng" dirty="0">
                <a:solidFill>
                  <a:schemeClr val="accent1"/>
                </a:solidFill>
                <a:latin typeface="Times New Roman" charset="0"/>
              </a:rPr>
              <a:t>outcome</a:t>
            </a:r>
            <a:r>
              <a:rPr lang="en-US" sz="1800" b="1" dirty="0">
                <a:solidFill>
                  <a:schemeClr val="accent1"/>
                </a:solidFill>
                <a:latin typeface="Times New Roman" charset="0"/>
              </a:rPr>
              <a:t> of successful policy, operations, and </a:t>
            </a:r>
          </a:p>
          <a:p>
            <a:pPr algn="ctr" eaLnBrk="0" hangingPunct="0"/>
            <a:r>
              <a:rPr lang="en-US" sz="1800" b="1" dirty="0">
                <a:solidFill>
                  <a:schemeClr val="accent1"/>
                </a:solidFill>
                <a:latin typeface="Times New Roman" charset="0"/>
              </a:rPr>
              <a:t>communications performance working in unison </a:t>
            </a:r>
            <a:r>
              <a:rPr lang="en-US" sz="1800" b="1" i="1" u="sng" dirty="0">
                <a:solidFill>
                  <a:schemeClr val="accent1"/>
                </a:solidFill>
                <a:latin typeface="Times New Roman" charset="0"/>
              </a:rPr>
              <a:t>not an objective</a:t>
            </a:r>
            <a:r>
              <a:rPr lang="en-US" sz="1800" b="1" dirty="0">
                <a:solidFill>
                  <a:schemeClr val="accent1"/>
                </a:solidFill>
                <a:latin typeface="Times New Roman" charset="0"/>
              </a:rPr>
              <a:t> to be solely achieved through messages.</a:t>
            </a:r>
          </a:p>
          <a:p>
            <a:pPr lvl="1">
              <a:spcBef>
                <a:spcPct val="35000"/>
              </a:spcBef>
              <a:buFont typeface="Wingdings" charset="0"/>
              <a:buChar char="Ø"/>
            </a:pPr>
            <a:endParaRPr lang="en-US" dirty="0">
              <a:latin typeface="Times New Roman" charset="0"/>
            </a:endParaRPr>
          </a:p>
        </p:txBody>
      </p:sp>
      <p:sp>
        <p:nvSpPr>
          <p:cNvPr id="4" name="Slide Number Placeholder 3"/>
          <p:cNvSpPr>
            <a:spLocks noGrp="1"/>
          </p:cNvSpPr>
          <p:nvPr>
            <p:ph type="sldNum" sz="quarter" idx="10"/>
          </p:nvPr>
        </p:nvSpPr>
        <p:spPr/>
        <p:txBody>
          <a:bodyPr/>
          <a:lstStyle/>
          <a:p>
            <a:fld id="{860D3143-E262-F24D-8628-CD44827BE810}" type="slidenum">
              <a:rPr lang="en-US" smtClean="0"/>
              <a:pPr/>
              <a:t>25</a:t>
            </a:fld>
            <a:endParaRPr lang="en-US"/>
          </a:p>
        </p:txBody>
      </p:sp>
    </p:spTree>
    <p:extLst>
      <p:ext uri="{BB962C8B-B14F-4D97-AF65-F5344CB8AC3E}">
        <p14:creationId xmlns:p14="http://schemas.microsoft.com/office/powerpoint/2010/main" val="214464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r>
              <a:rPr lang="en-US" dirty="0" smtClean="0"/>
              <a:t>BE</a:t>
            </a:r>
            <a:r>
              <a:rPr lang="en-US" baseline="0" dirty="0" smtClean="0"/>
              <a:t> FIRST: Crises are time-sensitive</a:t>
            </a:r>
          </a:p>
          <a:p>
            <a:endParaRPr lang="en-US" baseline="0" dirty="0" smtClean="0"/>
          </a:p>
          <a:p>
            <a:r>
              <a:rPr lang="en-US" baseline="0" dirty="0" smtClean="0"/>
              <a:t>BE RIGHT: Accuracy establishes credibility. Information should include what is known, what is not known, and what is bring done to fill in the information gaps.</a:t>
            </a:r>
          </a:p>
          <a:p>
            <a:endParaRPr lang="en-US" baseline="0" dirty="0" smtClean="0"/>
          </a:p>
          <a:p>
            <a:r>
              <a:rPr lang="en-US" baseline="0" dirty="0" smtClean="0"/>
              <a:t>BE CREDIBLE: Honesty and truthfulness should not be compromised. </a:t>
            </a:r>
          </a:p>
          <a:p>
            <a:pPr marL="0" indent="0">
              <a:buFontTx/>
              <a:buNone/>
            </a:pPr>
            <a:endParaRPr lang="en-US" baseline="0" dirty="0" smtClean="0"/>
          </a:p>
          <a:p>
            <a:pPr marL="0" indent="0">
              <a:buFontTx/>
              <a:buNone/>
            </a:pPr>
            <a:r>
              <a:rPr lang="en-US" baseline="0" dirty="0" smtClean="0"/>
              <a:t>Express Sympathy: </a:t>
            </a:r>
          </a:p>
          <a:p>
            <a:pPr marL="174296" indent="-174296">
              <a:buFontTx/>
              <a:buChar char="-"/>
            </a:pPr>
            <a:r>
              <a:rPr lang="en-US" baseline="0" dirty="0" smtClean="0"/>
              <a:t>Harm and suffering should be acknowledged in words.</a:t>
            </a:r>
          </a:p>
          <a:p>
            <a:pPr marL="174296" indent="-174296">
              <a:buFontTx/>
              <a:buChar char="-"/>
            </a:pPr>
            <a:r>
              <a:rPr lang="en-US" baseline="0" dirty="0" smtClean="0"/>
              <a:t>Address people’s feelings and the challenges they face.</a:t>
            </a:r>
          </a:p>
          <a:p>
            <a:pPr marL="174296" indent="-174296">
              <a:buFontTx/>
              <a:buChar char="-"/>
            </a:pPr>
            <a:r>
              <a:rPr lang="en-US" baseline="0" dirty="0" smtClean="0"/>
              <a:t>Express empathy early or risk losing your audience.</a:t>
            </a:r>
          </a:p>
          <a:p>
            <a:pPr marL="174296" indent="-174296">
              <a:buFontTx/>
              <a:buChar char="-"/>
            </a:pPr>
            <a:r>
              <a:rPr lang="en-US" baseline="0" dirty="0" smtClean="0"/>
              <a:t>Use phrases like, “I share your concern,” or “I understand how frightened you must be.”</a:t>
            </a:r>
          </a:p>
          <a:p>
            <a:pPr marL="174296" indent="-174296">
              <a:buFontTx/>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Promote Action: </a:t>
            </a:r>
            <a:r>
              <a:rPr lang="en-US" dirty="0" smtClean="0"/>
              <a:t>Give people</a:t>
            </a:r>
            <a:r>
              <a:rPr lang="en-US" baseline="0" dirty="0" smtClean="0"/>
              <a:t> constructive and meaningful actions to calm anxiety and promote a sense of control.</a:t>
            </a:r>
            <a:endParaRPr lang="en-US" dirty="0" smtClean="0"/>
          </a:p>
          <a:p>
            <a:pPr marL="0" indent="0">
              <a:buFontTx/>
              <a:buNone/>
            </a:pPr>
            <a:endParaRPr lang="en-US" dirty="0" smtClean="0"/>
          </a:p>
          <a:p>
            <a:r>
              <a:rPr lang="en-US" dirty="0" smtClean="0"/>
              <a:t>Show Respect: Be respectful of others’ emotions and coping mechanisms.</a:t>
            </a:r>
          </a:p>
          <a:p>
            <a:r>
              <a:rPr lang="en-US" dirty="0" smtClean="0"/>
              <a:t>Do not attempt</a:t>
            </a:r>
            <a:r>
              <a:rPr lang="en-US" baseline="0" dirty="0" smtClean="0"/>
              <a:t> to interject humor.</a:t>
            </a:r>
          </a:p>
          <a:p>
            <a:r>
              <a:rPr lang="en-US" baseline="0" dirty="0" smtClean="0"/>
              <a:t>Respectful communication promotes cooperation and rapport.</a:t>
            </a:r>
            <a:endParaRPr lang="en-US" dirty="0" smtClean="0"/>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60D3143-E262-F24D-8628-CD44827BE810}" type="slidenum">
              <a:rPr lang="en-US" smtClean="0"/>
              <a:pPr/>
              <a:t>26</a:t>
            </a:fld>
            <a:endParaRPr lang="en-US"/>
          </a:p>
        </p:txBody>
      </p:sp>
    </p:spTree>
    <p:extLst>
      <p:ext uri="{BB962C8B-B14F-4D97-AF65-F5344CB8AC3E}">
        <p14:creationId xmlns:p14="http://schemas.microsoft.com/office/powerpoint/2010/main" val="383478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8327BC-FB3E-4F74-B778-956F8085BE3D}" type="slidenum">
              <a:rPr lang="en-US" smtClean="0"/>
              <a:pPr>
                <a:defRPr/>
              </a:pPr>
              <a:t>27</a:t>
            </a:fld>
            <a:endParaRPr lang="en-US" dirty="0"/>
          </a:p>
        </p:txBody>
      </p:sp>
    </p:spTree>
    <p:extLst>
      <p:ext uri="{BB962C8B-B14F-4D97-AF65-F5344CB8AC3E}">
        <p14:creationId xmlns:p14="http://schemas.microsoft.com/office/powerpoint/2010/main" val="294138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D3F9A1AB-BF73-4370-98F0-F140F564AF5F}" type="slidenum">
              <a:rPr lang="en-GB" smtClean="0"/>
              <a:pPr/>
              <a:t>2</a:t>
            </a:fld>
            <a:endParaRPr lang="en-GB" dirty="0" smtClean="0"/>
          </a:p>
        </p:txBody>
      </p:sp>
      <p:sp>
        <p:nvSpPr>
          <p:cNvPr id="46083" name="Rectangle 2"/>
          <p:cNvSpPr>
            <a:spLocks noGrp="1" noRot="1" noChangeAspect="1" noChangeArrowheads="1" noTextEdit="1"/>
          </p:cNvSpPr>
          <p:nvPr>
            <p:ph type="sldImg"/>
          </p:nvPr>
        </p:nvSpPr>
        <p:spPr>
          <a:xfrm>
            <a:off x="1455738" y="155575"/>
            <a:ext cx="4024312" cy="2263775"/>
          </a:xfrm>
          <a:ln/>
        </p:spPr>
      </p:sp>
      <p:sp>
        <p:nvSpPr>
          <p:cNvPr id="46084" name="Rectangle 3"/>
          <p:cNvSpPr>
            <a:spLocks noGrp="1" noChangeArrowheads="1"/>
          </p:cNvSpPr>
          <p:nvPr>
            <p:ph type="body" idx="1"/>
          </p:nvPr>
        </p:nvSpPr>
        <p:spPr>
          <a:xfrm>
            <a:off x="623430" y="2401998"/>
            <a:ext cx="5843061" cy="6506524"/>
          </a:xfrm>
          <a:noFill/>
          <a:ln/>
        </p:spPr>
        <p:txBody>
          <a:bodyPr/>
          <a:lstStyle/>
          <a:p>
            <a:endParaRPr lang="en-US" dirty="0" smtClean="0"/>
          </a:p>
        </p:txBody>
      </p:sp>
    </p:spTree>
    <p:extLst>
      <p:ext uri="{BB962C8B-B14F-4D97-AF65-F5344CB8AC3E}">
        <p14:creationId xmlns:p14="http://schemas.microsoft.com/office/powerpoint/2010/main" val="49442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D3F9A1AB-BF73-4370-98F0-F140F564AF5F}" type="slidenum">
              <a:rPr lang="en-GB" smtClean="0"/>
              <a:pPr/>
              <a:t>30</a:t>
            </a:fld>
            <a:endParaRPr lang="en-GB" dirty="0" smtClean="0"/>
          </a:p>
        </p:txBody>
      </p:sp>
      <p:sp>
        <p:nvSpPr>
          <p:cNvPr id="46083" name="Rectangle 2"/>
          <p:cNvSpPr>
            <a:spLocks noGrp="1" noRot="1" noChangeAspect="1" noChangeArrowheads="1" noTextEdit="1"/>
          </p:cNvSpPr>
          <p:nvPr>
            <p:ph type="sldImg"/>
          </p:nvPr>
        </p:nvSpPr>
        <p:spPr>
          <a:xfrm>
            <a:off x="1460500" y="155575"/>
            <a:ext cx="4027488" cy="2266950"/>
          </a:xfrm>
          <a:ln/>
        </p:spPr>
      </p:sp>
      <p:sp>
        <p:nvSpPr>
          <p:cNvPr id="46084" name="Rectangle 3"/>
          <p:cNvSpPr>
            <a:spLocks noGrp="1" noChangeArrowheads="1"/>
          </p:cNvSpPr>
          <p:nvPr>
            <p:ph type="body" idx="1"/>
          </p:nvPr>
        </p:nvSpPr>
        <p:spPr>
          <a:xfrm>
            <a:off x="624560" y="2405279"/>
            <a:ext cx="5853646" cy="6515413"/>
          </a:xfrm>
          <a:noFill/>
          <a:ln/>
        </p:spPr>
        <p:txBody>
          <a:bodyPr/>
          <a:lstStyle/>
          <a:p>
            <a:endParaRPr lang="en-US" dirty="0" smtClean="0"/>
          </a:p>
        </p:txBody>
      </p:sp>
    </p:spTree>
    <p:extLst>
      <p:ext uri="{BB962C8B-B14F-4D97-AF65-F5344CB8AC3E}">
        <p14:creationId xmlns:p14="http://schemas.microsoft.com/office/powerpoint/2010/main" val="163531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Saipan is a small</a:t>
            </a:r>
            <a:r>
              <a:rPr lang="en-US" baseline="0" dirty="0" smtClean="0"/>
              <a:t> island community with about 50K people.  Main sources of info on the island are radio, social media (</a:t>
            </a:r>
            <a:r>
              <a:rPr lang="en-US" baseline="0" dirty="0" err="1" smtClean="0"/>
              <a:t>facebook</a:t>
            </a:r>
            <a:r>
              <a:rPr lang="en-US" baseline="0" dirty="0" smtClean="0"/>
              <a:t>), 2 print newspapers, and word of mouth.  A few weeks prior to the typhoon, the fiber optic cable bringing TV to the island was cut, so during the response there were no TV broadcast capabilities.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34</a:t>
            </a:fld>
            <a:endParaRPr lang="en-US" dirty="0"/>
          </a:p>
        </p:txBody>
      </p:sp>
    </p:spTree>
    <p:extLst>
      <p:ext uri="{BB962C8B-B14F-4D97-AF65-F5344CB8AC3E}">
        <p14:creationId xmlns:p14="http://schemas.microsoft.com/office/powerpoint/2010/main" val="263840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discussed, people trust information from individuals in their community that they have an existing relationship with.</a:t>
            </a: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35</a:t>
            </a:fld>
            <a:endParaRPr lang="en-US" dirty="0"/>
          </a:p>
        </p:txBody>
      </p:sp>
    </p:spTree>
    <p:extLst>
      <p:ext uri="{BB962C8B-B14F-4D97-AF65-F5344CB8AC3E}">
        <p14:creationId xmlns:p14="http://schemas.microsoft.com/office/powerpoint/2010/main" val="282576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Saipan is a small</a:t>
            </a:r>
            <a:r>
              <a:rPr lang="en-US" baseline="0" dirty="0" smtClean="0"/>
              <a:t> island community with about 50K people.  Main sources of info on the island are radio, social media (</a:t>
            </a:r>
            <a:r>
              <a:rPr lang="en-US" baseline="0" dirty="0" err="1" smtClean="0"/>
              <a:t>facebook</a:t>
            </a:r>
            <a:r>
              <a:rPr lang="en-US" baseline="0" dirty="0" smtClean="0"/>
              <a:t>), 2 print newspapers, and word of mouth.  A few weeks prior to the typhoon, the fiber optic cable bringing TV to the island was cut, so during the response there were no TV broadcast capabilities.</a:t>
            </a: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36</a:t>
            </a:fld>
            <a:endParaRPr lang="en-US" dirty="0"/>
          </a:p>
        </p:txBody>
      </p:sp>
    </p:spTree>
    <p:extLst>
      <p:ext uri="{BB962C8B-B14F-4D97-AF65-F5344CB8AC3E}">
        <p14:creationId xmlns:p14="http://schemas.microsoft.com/office/powerpoint/2010/main" val="180667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read word for word, </a:t>
            </a:r>
            <a:r>
              <a:rPr lang="en-US" baseline="0" dirty="0" smtClean="0"/>
              <a:t>highlight a few things:</a:t>
            </a:r>
          </a:p>
          <a:p>
            <a:r>
              <a:rPr lang="en-US" baseline="0" dirty="0" smtClean="0"/>
              <a:t>-Work together: whole community effort to prepare for and respond to disasters.</a:t>
            </a:r>
          </a:p>
          <a:p>
            <a:endParaRPr lang="en-US" baseline="0" dirty="0" smtClean="0"/>
          </a:p>
          <a:p>
            <a:r>
              <a:rPr lang="en-US" baseline="0" dirty="0" smtClean="0"/>
              <a:t>-Five mission areas.  Often people think of FEMA as a response agency but want to flag we have programs related to all of these mission areas, such as preparedness grants and the national flood insurance program. </a:t>
            </a:r>
          </a:p>
          <a:p>
            <a:endParaRPr lang="en-US" baseline="0" dirty="0" smtClean="0"/>
          </a:p>
          <a:p>
            <a:r>
              <a:rPr lang="en-US" baseline="0" dirty="0" smtClean="0"/>
              <a:t>For this presentation, in the interest of time we’ll focus only on response and recovery as it relates to Crisis Communications.</a:t>
            </a:r>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3</a:t>
            </a:fld>
            <a:endParaRPr lang="en-US" dirty="0"/>
          </a:p>
        </p:txBody>
      </p:sp>
    </p:spTree>
    <p:extLst>
      <p:ext uri="{BB962C8B-B14F-4D97-AF65-F5344CB8AC3E}">
        <p14:creationId xmlns:p14="http://schemas.microsoft.com/office/powerpoint/2010/main" val="320631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1600" b="1">
                <a:solidFill>
                  <a:schemeClr val="tx2"/>
                </a:solidFill>
                <a:latin typeface="Arial" charset="0"/>
              </a:defRPr>
            </a:lvl1pPr>
            <a:lvl2pPr marL="744064" indent="-286179" defTabSz="907823">
              <a:defRPr sz="1600" b="1">
                <a:solidFill>
                  <a:schemeClr val="tx2"/>
                </a:solidFill>
                <a:latin typeface="Arial" charset="0"/>
              </a:defRPr>
            </a:lvl2pPr>
            <a:lvl3pPr marL="1144715" indent="-228943" defTabSz="907823">
              <a:defRPr sz="1600" b="1">
                <a:solidFill>
                  <a:schemeClr val="tx2"/>
                </a:solidFill>
                <a:latin typeface="Arial" charset="0"/>
              </a:defRPr>
            </a:lvl3pPr>
            <a:lvl4pPr marL="1602600" indent="-228943" defTabSz="907823">
              <a:defRPr sz="1600" b="1">
                <a:solidFill>
                  <a:schemeClr val="tx2"/>
                </a:solidFill>
                <a:latin typeface="Arial" charset="0"/>
              </a:defRPr>
            </a:lvl4pPr>
            <a:lvl5pPr marL="2060486" indent="-228943" defTabSz="907823">
              <a:defRPr sz="1600" b="1">
                <a:solidFill>
                  <a:schemeClr val="tx2"/>
                </a:solidFill>
                <a:latin typeface="Arial" charset="0"/>
              </a:defRPr>
            </a:lvl5pPr>
            <a:lvl6pPr marL="2518372" indent="-228943" algn="ctr" defTabSz="907823" eaLnBrk="0" fontAlgn="base" hangingPunct="0">
              <a:spcBef>
                <a:spcPct val="0"/>
              </a:spcBef>
              <a:spcAft>
                <a:spcPct val="0"/>
              </a:spcAft>
              <a:defRPr sz="1600" b="1">
                <a:solidFill>
                  <a:schemeClr val="tx2"/>
                </a:solidFill>
                <a:latin typeface="Arial" charset="0"/>
              </a:defRPr>
            </a:lvl6pPr>
            <a:lvl7pPr marL="2976258" indent="-228943" algn="ctr" defTabSz="907823" eaLnBrk="0" fontAlgn="base" hangingPunct="0">
              <a:spcBef>
                <a:spcPct val="0"/>
              </a:spcBef>
              <a:spcAft>
                <a:spcPct val="0"/>
              </a:spcAft>
              <a:defRPr sz="1600" b="1">
                <a:solidFill>
                  <a:schemeClr val="tx2"/>
                </a:solidFill>
                <a:latin typeface="Arial" charset="0"/>
              </a:defRPr>
            </a:lvl7pPr>
            <a:lvl8pPr marL="3434144" indent="-228943" algn="ctr" defTabSz="907823" eaLnBrk="0" fontAlgn="base" hangingPunct="0">
              <a:spcBef>
                <a:spcPct val="0"/>
              </a:spcBef>
              <a:spcAft>
                <a:spcPct val="0"/>
              </a:spcAft>
              <a:defRPr sz="1600" b="1">
                <a:solidFill>
                  <a:schemeClr val="tx2"/>
                </a:solidFill>
                <a:latin typeface="Arial" charset="0"/>
              </a:defRPr>
            </a:lvl8pPr>
            <a:lvl9pPr marL="3892029" indent="-228943" algn="ctr" defTabSz="907823" eaLnBrk="0" fontAlgn="base" hangingPunct="0">
              <a:spcBef>
                <a:spcPct val="0"/>
              </a:spcBef>
              <a:spcAft>
                <a:spcPct val="0"/>
              </a:spcAft>
              <a:defRPr sz="1600" b="1">
                <a:solidFill>
                  <a:schemeClr val="tx2"/>
                </a:solidFill>
                <a:latin typeface="Arial" charset="0"/>
              </a:defRPr>
            </a:lvl9pPr>
          </a:lstStyle>
          <a:p>
            <a:fld id="{634E2419-2C24-476C-B673-F1E0E4970934}" type="slidenum">
              <a:rPr lang="en-US" altLang="en-US" sz="1200" b="0">
                <a:solidFill>
                  <a:schemeClr val="tx1"/>
                </a:solidFill>
                <a:latin typeface="Times" pitchFamily="18" charset="0"/>
              </a:rPr>
              <a:pPr/>
              <a:t>4</a:t>
            </a:fld>
            <a:endParaRPr lang="en-US" altLang="en-US" sz="1200" b="0">
              <a:solidFill>
                <a:schemeClr val="tx1"/>
              </a:solidFill>
              <a:latin typeface="Times" pitchFamily="18" charset="0"/>
            </a:endParaRPr>
          </a:p>
        </p:txBody>
      </p:sp>
      <p:sp>
        <p:nvSpPr>
          <p:cNvPr id="35843" name="Rectangle 2"/>
          <p:cNvSpPr>
            <a:spLocks noGrp="1" noRot="1" noChangeAspect="1" noChangeArrowheads="1" noTextEdit="1"/>
          </p:cNvSpPr>
          <p:nvPr>
            <p:ph type="sldImg"/>
          </p:nvPr>
        </p:nvSpPr>
        <p:spPr>
          <a:xfrm>
            <a:off x="409575" y="696913"/>
            <a:ext cx="6203950" cy="3490912"/>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p:txBody>
      </p:sp>
    </p:spTree>
    <p:extLst>
      <p:ext uri="{BB962C8B-B14F-4D97-AF65-F5344CB8AC3E}">
        <p14:creationId xmlns:p14="http://schemas.microsoft.com/office/powerpoint/2010/main" val="243585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pitchFamily="18" charset="0"/>
              </a:rPr>
              <a:t>Quick</a:t>
            </a:r>
            <a:r>
              <a:rPr lang="en-US" altLang="en-US" baseline="0" dirty="0" smtClean="0">
                <a:latin typeface="Times" pitchFamily="18" charset="0"/>
              </a:rPr>
              <a:t> overview of Disaster Declaration Process: local </a:t>
            </a:r>
            <a:r>
              <a:rPr lang="en-US" altLang="en-US" baseline="0" dirty="0" err="1" smtClean="0">
                <a:latin typeface="Times" pitchFamily="18" charset="0"/>
              </a:rPr>
              <a:t>government</a:t>
            </a:r>
            <a:r>
              <a:rPr lang="en-US" altLang="en-US" baseline="0" dirty="0" err="1" smtClean="0">
                <a:latin typeface="Times" pitchFamily="18" charset="0"/>
                <a:sym typeface="Wingdings" panose="05000000000000000000" pitchFamily="2" charset="2"/>
              </a:rPr>
              <a:t>state</a:t>
            </a:r>
            <a:r>
              <a:rPr lang="en-US" altLang="en-US" baseline="0" dirty="0" smtClean="0">
                <a:latin typeface="Times" pitchFamily="18" charset="0"/>
                <a:sym typeface="Wingdings" panose="05000000000000000000" pitchFamily="2" charset="2"/>
              </a:rPr>
              <a:t> </a:t>
            </a:r>
            <a:r>
              <a:rPr lang="en-US" altLang="en-US" baseline="0" dirty="0" err="1" smtClean="0">
                <a:latin typeface="Times" pitchFamily="18" charset="0"/>
                <a:sym typeface="Wingdings" panose="05000000000000000000" pitchFamily="2" charset="2"/>
              </a:rPr>
              <a:t>supportfederal</a:t>
            </a:r>
            <a:r>
              <a:rPr lang="en-US" altLang="en-US" baseline="0" dirty="0" smtClean="0">
                <a:latin typeface="Times" pitchFamily="18" charset="0"/>
                <a:sym typeface="Wingdings" panose="05000000000000000000" pitchFamily="2" charset="2"/>
              </a:rPr>
              <a:t> request for assistance.  Approved by POTUS, issue major disaster declaration.  Open disaster relief funds, trigger to deploy and mission assign.</a:t>
            </a:r>
            <a:endParaRPr lang="en-US" altLang="en-US" dirty="0" smtClean="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7BAD4820-6EBB-47CC-ACEA-BB4D2258FEC4}" type="slidenum">
              <a:rPr lang="en-US" smtClean="0"/>
              <a:pPr>
                <a:defRPr/>
              </a:pPr>
              <a:t>5</a:t>
            </a:fld>
            <a:endParaRPr lang="en-US" dirty="0"/>
          </a:p>
        </p:txBody>
      </p:sp>
    </p:spTree>
    <p:extLst>
      <p:ext uri="{BB962C8B-B14F-4D97-AF65-F5344CB8AC3E}">
        <p14:creationId xmlns:p14="http://schemas.microsoft.com/office/powerpoint/2010/main" val="400708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1600" b="1">
                <a:solidFill>
                  <a:schemeClr val="tx2"/>
                </a:solidFill>
                <a:latin typeface="Arial" charset="0"/>
              </a:defRPr>
            </a:lvl1pPr>
            <a:lvl2pPr marL="744064" indent="-286179" defTabSz="907823">
              <a:defRPr sz="1600" b="1">
                <a:solidFill>
                  <a:schemeClr val="tx2"/>
                </a:solidFill>
                <a:latin typeface="Arial" charset="0"/>
              </a:defRPr>
            </a:lvl2pPr>
            <a:lvl3pPr marL="1144715" indent="-228943" defTabSz="907823">
              <a:defRPr sz="1600" b="1">
                <a:solidFill>
                  <a:schemeClr val="tx2"/>
                </a:solidFill>
                <a:latin typeface="Arial" charset="0"/>
              </a:defRPr>
            </a:lvl3pPr>
            <a:lvl4pPr marL="1602600" indent="-228943" defTabSz="907823">
              <a:defRPr sz="1600" b="1">
                <a:solidFill>
                  <a:schemeClr val="tx2"/>
                </a:solidFill>
                <a:latin typeface="Arial" charset="0"/>
              </a:defRPr>
            </a:lvl4pPr>
            <a:lvl5pPr marL="2060486" indent="-228943" defTabSz="907823">
              <a:defRPr sz="1600" b="1">
                <a:solidFill>
                  <a:schemeClr val="tx2"/>
                </a:solidFill>
                <a:latin typeface="Arial" charset="0"/>
              </a:defRPr>
            </a:lvl5pPr>
            <a:lvl6pPr marL="2518372" indent="-228943" algn="ctr" defTabSz="907823" eaLnBrk="0" fontAlgn="base" hangingPunct="0">
              <a:spcBef>
                <a:spcPct val="0"/>
              </a:spcBef>
              <a:spcAft>
                <a:spcPct val="0"/>
              </a:spcAft>
              <a:defRPr sz="1600" b="1">
                <a:solidFill>
                  <a:schemeClr val="tx2"/>
                </a:solidFill>
                <a:latin typeface="Arial" charset="0"/>
              </a:defRPr>
            </a:lvl6pPr>
            <a:lvl7pPr marL="2976258" indent="-228943" algn="ctr" defTabSz="907823" eaLnBrk="0" fontAlgn="base" hangingPunct="0">
              <a:spcBef>
                <a:spcPct val="0"/>
              </a:spcBef>
              <a:spcAft>
                <a:spcPct val="0"/>
              </a:spcAft>
              <a:defRPr sz="1600" b="1">
                <a:solidFill>
                  <a:schemeClr val="tx2"/>
                </a:solidFill>
                <a:latin typeface="Arial" charset="0"/>
              </a:defRPr>
            </a:lvl7pPr>
            <a:lvl8pPr marL="3434144" indent="-228943" algn="ctr" defTabSz="907823" eaLnBrk="0" fontAlgn="base" hangingPunct="0">
              <a:spcBef>
                <a:spcPct val="0"/>
              </a:spcBef>
              <a:spcAft>
                <a:spcPct val="0"/>
              </a:spcAft>
              <a:defRPr sz="1600" b="1">
                <a:solidFill>
                  <a:schemeClr val="tx2"/>
                </a:solidFill>
                <a:latin typeface="Arial" charset="0"/>
              </a:defRPr>
            </a:lvl8pPr>
            <a:lvl9pPr marL="3892029" indent="-228943" algn="ctr" defTabSz="907823" eaLnBrk="0" fontAlgn="base" hangingPunct="0">
              <a:spcBef>
                <a:spcPct val="0"/>
              </a:spcBef>
              <a:spcAft>
                <a:spcPct val="0"/>
              </a:spcAft>
              <a:defRPr sz="1600" b="1">
                <a:solidFill>
                  <a:schemeClr val="tx2"/>
                </a:solidFill>
                <a:latin typeface="Arial" charset="0"/>
              </a:defRPr>
            </a:lvl9pPr>
          </a:lstStyle>
          <a:p>
            <a:fld id="{88E9E3F5-A5A9-4D5A-84FC-6EDD8BFF3D44}" type="slidenum">
              <a:rPr lang="en-US" altLang="en-US" sz="1200" b="0">
                <a:solidFill>
                  <a:schemeClr val="tx1"/>
                </a:solidFill>
                <a:latin typeface="Times" pitchFamily="18" charset="0"/>
              </a:rPr>
              <a:pPr/>
              <a:t>6</a:t>
            </a:fld>
            <a:endParaRPr lang="en-US" altLang="en-US" sz="1200" b="0">
              <a:solidFill>
                <a:schemeClr val="tx1"/>
              </a:solidFill>
              <a:latin typeface="Times" pitchFamily="18" charset="0"/>
            </a:endParaRPr>
          </a:p>
        </p:txBody>
      </p:sp>
      <p:sp>
        <p:nvSpPr>
          <p:cNvPr id="39939" name="Rectangle 2"/>
          <p:cNvSpPr>
            <a:spLocks noGrp="1" noRot="1" noChangeAspect="1" noChangeArrowheads="1" noTextEdit="1"/>
          </p:cNvSpPr>
          <p:nvPr>
            <p:ph type="sldImg"/>
          </p:nvPr>
        </p:nvSpPr>
        <p:spPr>
          <a:xfrm>
            <a:off x="409575" y="696913"/>
            <a:ext cx="6203950" cy="3490912"/>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Tree>
    <p:extLst>
      <p:ext uri="{BB962C8B-B14F-4D97-AF65-F5344CB8AC3E}">
        <p14:creationId xmlns:p14="http://schemas.microsoft.com/office/powerpoint/2010/main" val="59512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1600" b="1">
                <a:solidFill>
                  <a:schemeClr val="tx2"/>
                </a:solidFill>
                <a:latin typeface="Arial" charset="0"/>
              </a:defRPr>
            </a:lvl1pPr>
            <a:lvl2pPr marL="744064" indent="-286179" defTabSz="907823">
              <a:defRPr sz="1600" b="1">
                <a:solidFill>
                  <a:schemeClr val="tx2"/>
                </a:solidFill>
                <a:latin typeface="Arial" charset="0"/>
              </a:defRPr>
            </a:lvl2pPr>
            <a:lvl3pPr marL="1144715" indent="-228943" defTabSz="907823">
              <a:defRPr sz="1600" b="1">
                <a:solidFill>
                  <a:schemeClr val="tx2"/>
                </a:solidFill>
                <a:latin typeface="Arial" charset="0"/>
              </a:defRPr>
            </a:lvl3pPr>
            <a:lvl4pPr marL="1602600" indent="-228943" defTabSz="907823">
              <a:defRPr sz="1600" b="1">
                <a:solidFill>
                  <a:schemeClr val="tx2"/>
                </a:solidFill>
                <a:latin typeface="Arial" charset="0"/>
              </a:defRPr>
            </a:lvl4pPr>
            <a:lvl5pPr marL="2060486" indent="-228943" defTabSz="907823">
              <a:defRPr sz="1600" b="1">
                <a:solidFill>
                  <a:schemeClr val="tx2"/>
                </a:solidFill>
                <a:latin typeface="Arial" charset="0"/>
              </a:defRPr>
            </a:lvl5pPr>
            <a:lvl6pPr marL="2518372" indent="-228943" algn="ctr" defTabSz="907823" eaLnBrk="0" fontAlgn="base" hangingPunct="0">
              <a:spcBef>
                <a:spcPct val="0"/>
              </a:spcBef>
              <a:spcAft>
                <a:spcPct val="0"/>
              </a:spcAft>
              <a:defRPr sz="1600" b="1">
                <a:solidFill>
                  <a:schemeClr val="tx2"/>
                </a:solidFill>
                <a:latin typeface="Arial" charset="0"/>
              </a:defRPr>
            </a:lvl6pPr>
            <a:lvl7pPr marL="2976258" indent="-228943" algn="ctr" defTabSz="907823" eaLnBrk="0" fontAlgn="base" hangingPunct="0">
              <a:spcBef>
                <a:spcPct val="0"/>
              </a:spcBef>
              <a:spcAft>
                <a:spcPct val="0"/>
              </a:spcAft>
              <a:defRPr sz="1600" b="1">
                <a:solidFill>
                  <a:schemeClr val="tx2"/>
                </a:solidFill>
                <a:latin typeface="Arial" charset="0"/>
              </a:defRPr>
            </a:lvl7pPr>
            <a:lvl8pPr marL="3434144" indent="-228943" algn="ctr" defTabSz="907823" eaLnBrk="0" fontAlgn="base" hangingPunct="0">
              <a:spcBef>
                <a:spcPct val="0"/>
              </a:spcBef>
              <a:spcAft>
                <a:spcPct val="0"/>
              </a:spcAft>
              <a:defRPr sz="1600" b="1">
                <a:solidFill>
                  <a:schemeClr val="tx2"/>
                </a:solidFill>
                <a:latin typeface="Arial" charset="0"/>
              </a:defRPr>
            </a:lvl8pPr>
            <a:lvl9pPr marL="3892029" indent="-228943" algn="ctr" defTabSz="907823" eaLnBrk="0" fontAlgn="base" hangingPunct="0">
              <a:spcBef>
                <a:spcPct val="0"/>
              </a:spcBef>
              <a:spcAft>
                <a:spcPct val="0"/>
              </a:spcAft>
              <a:defRPr sz="1600" b="1">
                <a:solidFill>
                  <a:schemeClr val="tx2"/>
                </a:solidFill>
                <a:latin typeface="Arial" charset="0"/>
              </a:defRPr>
            </a:lvl9pPr>
          </a:lstStyle>
          <a:p>
            <a:fld id="{A3E60C9E-E0C3-4790-A02D-C088972B20B1}" type="slidenum">
              <a:rPr lang="en-US" altLang="en-US" sz="1200" b="0">
                <a:solidFill>
                  <a:schemeClr val="tx1"/>
                </a:solidFill>
                <a:latin typeface="Times" pitchFamily="18" charset="0"/>
              </a:rPr>
              <a:pPr/>
              <a:t>7</a:t>
            </a:fld>
            <a:endParaRPr lang="en-US" altLang="en-US" sz="1200" b="0">
              <a:solidFill>
                <a:schemeClr val="tx1"/>
              </a:solidFill>
              <a:latin typeface="Times" pitchFamily="18" charset="0"/>
            </a:endParaRPr>
          </a:p>
        </p:txBody>
      </p:sp>
      <p:sp>
        <p:nvSpPr>
          <p:cNvPr id="40963" name="Rectangle 2"/>
          <p:cNvSpPr>
            <a:spLocks noGrp="1" noRot="1" noChangeAspect="1" noChangeArrowheads="1" noTextEdit="1"/>
          </p:cNvSpPr>
          <p:nvPr>
            <p:ph type="sldImg"/>
          </p:nvPr>
        </p:nvSpPr>
        <p:spPr>
          <a:xfrm>
            <a:off x="409575" y="696913"/>
            <a:ext cx="6203950" cy="3490912"/>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When the President declares a disaster and authorizes providing Individual Assistance, FEMA's Individuals and Households Program (IHP) can help homeowners and renters affected by the disaster with housing needs and necessary expenses.</a:t>
            </a:r>
          </a:p>
          <a:p>
            <a:r>
              <a:rPr lang="en-US" altLang="en-US" smtClean="0">
                <a:latin typeface="Times" pitchFamily="18" charset="0"/>
              </a:rPr>
              <a:t>To be considered for IHP housing assistance, the affected home must be the individual's primary residence and it must be located in the disaster area designated for Individual Assistance.  To be considered for IHP assistance for necessary expenses or serious needs, the loss must have occurred in the disaster area designated for Individual Assistance. An individual or a pre-disaster member of the household must be a United States citizen, a non-citizen national or a qualified alien.</a:t>
            </a:r>
          </a:p>
          <a:p>
            <a:r>
              <a:rPr lang="en-US" altLang="en-US" smtClean="0">
                <a:latin typeface="Times" pitchFamily="18" charset="0"/>
              </a:rPr>
              <a:t>When a disaster is declared and Individual Assistance is authorized, affected individuals are directed to register with FEMA and to make sure that the information they provide is complete and correct. Once the registration is complete, a copy of the registration/application will be sent to the applicant and if a need is identified, an inspector will be assigned to view the damaged property. </a:t>
            </a:r>
          </a:p>
          <a:p>
            <a:endParaRPr lang="en-US" altLang="en-US" b="1" smtClean="0">
              <a:latin typeface="Times" pitchFamily="18" charset="0"/>
            </a:endParaRPr>
          </a:p>
          <a:p>
            <a:r>
              <a:rPr lang="en-US" altLang="en-US" b="1" smtClean="0">
                <a:latin typeface="Times" pitchFamily="18" charset="0"/>
              </a:rPr>
              <a:t>Individuals And Households Program</a:t>
            </a:r>
          </a:p>
          <a:p>
            <a:r>
              <a:rPr lang="en-US" altLang="en-US" b="1" smtClean="0">
                <a:latin typeface="Times" pitchFamily="18" charset="0"/>
              </a:rPr>
              <a:t>Housing Assistance</a:t>
            </a:r>
            <a:endParaRPr lang="en-US" altLang="en-US" smtClean="0">
              <a:latin typeface="Times" pitchFamily="18" charset="0"/>
            </a:endParaRPr>
          </a:p>
          <a:p>
            <a:r>
              <a:rPr lang="en-US" altLang="en-US" b="1" smtClean="0">
                <a:latin typeface="Times" pitchFamily="18" charset="0"/>
              </a:rPr>
              <a:t>Temporary housing (rent and lodging expense)</a:t>
            </a:r>
            <a:r>
              <a:rPr lang="en-US" altLang="en-US" smtClean="0">
                <a:latin typeface="Times" pitchFamily="18" charset="0"/>
              </a:rPr>
              <a:t>: Money to rent a different place to live or a temporary housing unit, such as a FEMA-provided travel trailer or mobile home, when rental properties are not available.</a:t>
            </a:r>
            <a:br>
              <a:rPr lang="en-US" altLang="en-US" smtClean="0">
                <a:latin typeface="Times" pitchFamily="18" charset="0"/>
              </a:rPr>
            </a:br>
            <a:endParaRPr lang="en-US" altLang="en-US" smtClean="0">
              <a:latin typeface="Times" pitchFamily="18" charset="0"/>
            </a:endParaRPr>
          </a:p>
          <a:p>
            <a:r>
              <a:rPr lang="en-US" altLang="en-US" b="1" smtClean="0">
                <a:latin typeface="Times" pitchFamily="18" charset="0"/>
              </a:rPr>
              <a:t>Repair</a:t>
            </a:r>
            <a:r>
              <a:rPr lang="en-US" altLang="en-US" smtClean="0">
                <a:latin typeface="Times" pitchFamily="18" charset="0"/>
              </a:rPr>
              <a:t>: Money for homeowners to repair damage from the disaster that is not covered by insurance.  The goal is to repair the home to a safe and sanitary living or functioning condition.  FEMA may provide up to $5,400 for disasters declared in the 2006 Federal fiscal year.  A flood insurance purchase and maintenance requirement may be place on the home if the home is in a Special Flood Hazard Area. NOTE: FEMA's repair assistance will not pay to return a home to its condition before the disaster.</a:t>
            </a:r>
          </a:p>
          <a:p>
            <a:pPr lvl="1"/>
            <a:r>
              <a:rPr lang="en-US" altLang="en-US" smtClean="0">
                <a:latin typeface="Times" pitchFamily="18" charset="0"/>
              </a:rPr>
              <a:t>Repairs can include:</a:t>
            </a:r>
          </a:p>
          <a:p>
            <a:pPr lvl="2"/>
            <a:r>
              <a:rPr lang="en-US" altLang="en-US" smtClean="0">
                <a:latin typeface="Times" pitchFamily="18" charset="0"/>
              </a:rPr>
              <a:t>Structural parts of a home (foundation, outside walls, roof)</a:t>
            </a:r>
          </a:p>
          <a:p>
            <a:pPr lvl="2"/>
            <a:r>
              <a:rPr lang="en-US" altLang="en-US" smtClean="0">
                <a:latin typeface="Times" pitchFamily="18" charset="0"/>
              </a:rPr>
              <a:t>Windows, doors, floors, walls, ceilings, cabinetry</a:t>
            </a:r>
          </a:p>
          <a:p>
            <a:pPr lvl="2"/>
            <a:r>
              <a:rPr lang="en-US" altLang="en-US" smtClean="0">
                <a:latin typeface="Times" pitchFamily="18" charset="0"/>
              </a:rPr>
              <a:t>Septic or sewage system</a:t>
            </a:r>
          </a:p>
          <a:p>
            <a:pPr lvl="2"/>
            <a:r>
              <a:rPr lang="en-US" altLang="en-US" smtClean="0">
                <a:latin typeface="Times" pitchFamily="18" charset="0"/>
              </a:rPr>
              <a:t>Well or other water system</a:t>
            </a:r>
          </a:p>
          <a:p>
            <a:pPr lvl="2"/>
            <a:r>
              <a:rPr lang="en-US" altLang="en-US" smtClean="0">
                <a:latin typeface="Times" pitchFamily="18" charset="0"/>
              </a:rPr>
              <a:t>Heating, ventilating and air-conditioning system</a:t>
            </a:r>
          </a:p>
          <a:p>
            <a:pPr lvl="2"/>
            <a:r>
              <a:rPr lang="en-US" altLang="en-US" smtClean="0">
                <a:latin typeface="Times" pitchFamily="18" charset="0"/>
              </a:rPr>
              <a:t>Utilities (electrical, plumbing and gas system)</a:t>
            </a:r>
          </a:p>
          <a:p>
            <a:pPr lvl="2"/>
            <a:r>
              <a:rPr lang="en-US" altLang="en-US" smtClean="0">
                <a:latin typeface="Times" pitchFamily="18" charset="0"/>
              </a:rPr>
              <a:t>Entrance and exit ways from the home, including privately owned access roads</a:t>
            </a:r>
          </a:p>
          <a:p>
            <a:pPr lvl="2"/>
            <a:r>
              <a:rPr lang="en-US" altLang="en-US" smtClean="0">
                <a:latin typeface="Times" pitchFamily="18" charset="0"/>
              </a:rPr>
              <a:t>Blocking, leveling and anchoring of a mobile home and reconnecting or resetting its sewer, water, electrical and fuel lines and tanks</a:t>
            </a:r>
            <a:br>
              <a:rPr lang="en-US" altLang="en-US" smtClean="0">
                <a:latin typeface="Times" pitchFamily="18" charset="0"/>
              </a:rPr>
            </a:br>
            <a:endParaRPr lang="en-US" altLang="en-US" smtClean="0">
              <a:latin typeface="Times" pitchFamily="18" charset="0"/>
            </a:endParaRPr>
          </a:p>
          <a:p>
            <a:r>
              <a:rPr lang="en-US" altLang="en-US" b="1" smtClean="0">
                <a:latin typeface="Times" pitchFamily="18" charset="0"/>
              </a:rPr>
              <a:t>Replacement</a:t>
            </a:r>
            <a:r>
              <a:rPr lang="en-US" altLang="en-US" smtClean="0">
                <a:latin typeface="Times" pitchFamily="18" charset="0"/>
              </a:rPr>
              <a:t>:  Money is available to homeowners to replace their home destroyed in the disaster that is not covered by insurance. The goal is to help the homeowner with the cost of replacing their destroyed home.   A flood insurance purchase and maintenance requirement may be place on the home if the home is in a Special Flood Hazard Area.</a:t>
            </a:r>
            <a:br>
              <a:rPr lang="en-US" altLang="en-US" smtClean="0">
                <a:latin typeface="Times" pitchFamily="18" charset="0"/>
              </a:rPr>
            </a:br>
            <a:endParaRPr lang="en-US" altLang="en-US" smtClean="0">
              <a:latin typeface="Times" pitchFamily="18" charset="0"/>
            </a:endParaRPr>
          </a:p>
          <a:p>
            <a:r>
              <a:rPr lang="en-US" altLang="en-US" b="1" smtClean="0">
                <a:latin typeface="Times" pitchFamily="18" charset="0"/>
              </a:rPr>
              <a:t>Permanent Housing Construction</a:t>
            </a:r>
            <a:r>
              <a:rPr lang="en-US" altLang="en-US" smtClean="0">
                <a:latin typeface="Times" pitchFamily="18" charset="0"/>
              </a:rPr>
              <a:t>:  Money is available for the construction of a home or FEMA will provide direct assistance with the construction. This type of help only occurs in insular areas or remote locations specified by FEMA, where no other type of housing assistance is possible. .  Construction shall follow current minimal local building codes and standards where they exist, or minimal acceptable construction industry standards in the area.  Construction will aim toward average quality, size and capacity, taking into consideration the needs of the occupant.  A flood insurance purchase and maintenance requirement may be place on the home if the home is in a Special Flood Hazard Area.</a:t>
            </a:r>
          </a:p>
          <a:p>
            <a:r>
              <a:rPr lang="en-US" altLang="en-US" b="1" smtClean="0">
                <a:latin typeface="Times" pitchFamily="18" charset="0"/>
              </a:rPr>
              <a:t>Other Needs Assistance (ONA)</a:t>
            </a:r>
            <a:endParaRPr lang="en-US" altLang="en-US" smtClean="0">
              <a:latin typeface="Times" pitchFamily="18" charset="0"/>
            </a:endParaRPr>
          </a:p>
          <a:p>
            <a:r>
              <a:rPr lang="en-US" altLang="en-US" smtClean="0">
                <a:latin typeface="Times" pitchFamily="18" charset="0"/>
              </a:rPr>
              <a:t>Money is available for necessary expenses and serious needs caused by the disaster.  This includes medical, dental, funeral, personal property, transportation, moving and storage, and other expenses that are authorized by law. Assistance from ONA is cost-shared, between FEMA (75 percent) and the State (25 percent).</a:t>
            </a:r>
          </a:p>
          <a:p>
            <a:r>
              <a:rPr lang="en-US" altLang="en-US" smtClean="0">
                <a:latin typeface="Times" pitchFamily="18" charset="0"/>
              </a:rPr>
              <a:t>An applicant does not apply for ONA, but is referred for assistance based on their ability to secure loan from the U.S. Small Business Administration.  If SBA determines that an applicant cannot afford a loan, SBA will automatically refer the applicant back to ONA for additional help.</a:t>
            </a:r>
          </a:p>
          <a:p>
            <a:r>
              <a:rPr lang="en-US" altLang="en-US" smtClean="0">
                <a:latin typeface="Times" pitchFamily="18" charset="0"/>
              </a:rPr>
              <a:t>ONA can be provided for disaster-related serious needs in five categories:</a:t>
            </a:r>
          </a:p>
          <a:p>
            <a:r>
              <a:rPr lang="en-US" altLang="en-US" b="1" smtClean="0">
                <a:latin typeface="Times" pitchFamily="18" charset="0"/>
              </a:rPr>
              <a:t>Repair or Replacement of Personal Property</a:t>
            </a:r>
            <a:r>
              <a:rPr lang="en-US" altLang="en-US" smtClean="0">
                <a:latin typeface="Times" pitchFamily="18" charset="0"/>
              </a:rPr>
              <a:t>: Money may be available to repair or replace items damaged or destroyed as a result of the disaster that are not covered by insurance.  FEMA will not pay for all damaged or destroyed personal property.  A flood insurance purchase and maintenance requirement may be place on the personal property if the property is in a Special Flood Hazard Area. </a:t>
            </a:r>
          </a:p>
          <a:p>
            <a:pPr lvl="1"/>
            <a:r>
              <a:rPr lang="en-US" altLang="en-US" smtClean="0">
                <a:latin typeface="Times" pitchFamily="18" charset="0"/>
              </a:rPr>
              <a:t>Repair and replacement may include: </a:t>
            </a:r>
          </a:p>
          <a:p>
            <a:pPr lvl="2"/>
            <a:r>
              <a:rPr lang="en-US" altLang="en-US" smtClean="0">
                <a:latin typeface="Times" pitchFamily="18" charset="0"/>
              </a:rPr>
              <a:t>Clothing </a:t>
            </a:r>
          </a:p>
          <a:p>
            <a:pPr lvl="2"/>
            <a:r>
              <a:rPr lang="en-US" altLang="en-US" smtClean="0">
                <a:latin typeface="Times" pitchFamily="18" charset="0"/>
              </a:rPr>
              <a:t>Household items (room furnishings, appliances) </a:t>
            </a:r>
          </a:p>
          <a:p>
            <a:pPr lvl="2"/>
            <a:r>
              <a:rPr lang="en-US" altLang="en-US" smtClean="0">
                <a:latin typeface="Times" pitchFamily="18" charset="0"/>
              </a:rPr>
              <a:t>Specialized tools or job-related protective clothing and equipment </a:t>
            </a:r>
          </a:p>
          <a:p>
            <a:pPr lvl="2"/>
            <a:r>
              <a:rPr lang="en-US" altLang="en-US" smtClean="0">
                <a:latin typeface="Times" pitchFamily="18" charset="0"/>
              </a:rPr>
              <a:t>Necessary educational materials (such as school books) </a:t>
            </a:r>
          </a:p>
          <a:p>
            <a:pPr lvl="2"/>
            <a:r>
              <a:rPr lang="en-US" altLang="en-US" smtClean="0">
                <a:latin typeface="Times" pitchFamily="18" charset="0"/>
              </a:rPr>
              <a:t>Clean-up items (such as wet/dry vacuum, air purifier, dehumidifier)</a:t>
            </a:r>
            <a:br>
              <a:rPr lang="en-US" altLang="en-US" smtClean="0">
                <a:latin typeface="Times" pitchFamily="18" charset="0"/>
              </a:rPr>
            </a:br>
            <a:endParaRPr lang="en-US" altLang="en-US" smtClean="0">
              <a:latin typeface="Times" pitchFamily="18" charset="0"/>
            </a:endParaRPr>
          </a:p>
          <a:p>
            <a:r>
              <a:rPr lang="en-US" altLang="en-US" b="1" smtClean="0">
                <a:latin typeface="Times" pitchFamily="18" charset="0"/>
              </a:rPr>
              <a:t>Transportation</a:t>
            </a:r>
            <a:r>
              <a:rPr lang="en-US" altLang="en-US" smtClean="0">
                <a:latin typeface="Times" pitchFamily="18" charset="0"/>
              </a:rPr>
              <a:t>: Money to address the cost of repairing and/or replacing a vehicle that is no longer usable because of disaster-related damage.</a:t>
            </a:r>
            <a:br>
              <a:rPr lang="en-US" altLang="en-US" smtClean="0">
                <a:latin typeface="Times" pitchFamily="18" charset="0"/>
              </a:rPr>
            </a:br>
            <a:r>
              <a:rPr lang="en-US" altLang="en-US" smtClean="0">
                <a:latin typeface="Times" pitchFamily="18" charset="0"/>
              </a:rPr>
              <a:t/>
            </a:r>
            <a:br>
              <a:rPr lang="en-US" altLang="en-US" smtClean="0">
                <a:latin typeface="Times" pitchFamily="18" charset="0"/>
              </a:rPr>
            </a:br>
            <a:r>
              <a:rPr lang="en-US" altLang="en-US" b="1" smtClean="0">
                <a:latin typeface="Times" pitchFamily="18" charset="0"/>
              </a:rPr>
              <a:t>Medical and Dental Expenses</a:t>
            </a:r>
            <a:r>
              <a:rPr lang="en-US" altLang="en-US" smtClean="0">
                <a:latin typeface="Times" pitchFamily="18" charset="0"/>
              </a:rPr>
              <a:t>:  Money to address the cost of medical treatment or the purchase of medical equipment required because of physical injuries received as a result of the disaster.</a:t>
            </a:r>
            <a:br>
              <a:rPr lang="en-US" altLang="en-US" smtClean="0">
                <a:latin typeface="Times" pitchFamily="18" charset="0"/>
              </a:rPr>
            </a:br>
            <a:r>
              <a:rPr lang="en-US" altLang="en-US" smtClean="0">
                <a:latin typeface="Times" pitchFamily="18" charset="0"/>
              </a:rPr>
              <a:t/>
            </a:r>
            <a:br>
              <a:rPr lang="en-US" altLang="en-US" smtClean="0">
                <a:latin typeface="Times" pitchFamily="18" charset="0"/>
              </a:rPr>
            </a:br>
            <a:r>
              <a:rPr lang="en-US" altLang="en-US" b="1" smtClean="0">
                <a:latin typeface="Times" pitchFamily="18" charset="0"/>
              </a:rPr>
              <a:t>Funeral and Burial Costs</a:t>
            </a:r>
            <a:r>
              <a:rPr lang="en-US" altLang="en-US" smtClean="0">
                <a:latin typeface="Times" pitchFamily="18" charset="0"/>
              </a:rPr>
              <a:t>: Money to address the cost of funeral services, burial or cremation and other funeral expenses related to a death caused by the disaster.</a:t>
            </a:r>
            <a:br>
              <a:rPr lang="en-US" altLang="en-US" smtClean="0">
                <a:latin typeface="Times" pitchFamily="18" charset="0"/>
              </a:rPr>
            </a:br>
            <a:r>
              <a:rPr lang="en-US" altLang="en-US" smtClean="0">
                <a:latin typeface="Times" pitchFamily="18" charset="0"/>
              </a:rPr>
              <a:t/>
            </a:r>
            <a:br>
              <a:rPr lang="en-US" altLang="en-US" smtClean="0">
                <a:latin typeface="Times" pitchFamily="18" charset="0"/>
              </a:rPr>
            </a:br>
            <a:r>
              <a:rPr lang="en-US" altLang="en-US" b="1" smtClean="0">
                <a:latin typeface="Times" pitchFamily="18" charset="0"/>
              </a:rPr>
              <a:t>Other Items</a:t>
            </a:r>
            <a:r>
              <a:rPr lang="en-US" altLang="en-US" smtClean="0">
                <a:latin typeface="Times" pitchFamily="18" charset="0"/>
              </a:rPr>
              <a:t>: The State and FEMA can agree to pay for specific disaster-related costs that are not listed above.  Some examples are generators, moving and storage expenses, and the cost of a National Flood Insurance Program Group Flood Insurance Certificate. </a:t>
            </a:r>
          </a:p>
          <a:p>
            <a:endParaRPr lang="en-US" altLang="en-US" smtClean="0">
              <a:latin typeface="Times" pitchFamily="18" charset="0"/>
            </a:endParaRPr>
          </a:p>
        </p:txBody>
      </p:sp>
    </p:spTree>
    <p:extLst>
      <p:ext uri="{BB962C8B-B14F-4D97-AF65-F5344CB8AC3E}">
        <p14:creationId xmlns:p14="http://schemas.microsoft.com/office/powerpoint/2010/main" val="372181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1600" b="1">
                <a:solidFill>
                  <a:schemeClr val="tx2"/>
                </a:solidFill>
                <a:latin typeface="Arial" charset="0"/>
              </a:defRPr>
            </a:lvl1pPr>
            <a:lvl2pPr marL="744064" indent="-286179" defTabSz="907823">
              <a:defRPr sz="1600" b="1">
                <a:solidFill>
                  <a:schemeClr val="tx2"/>
                </a:solidFill>
                <a:latin typeface="Arial" charset="0"/>
              </a:defRPr>
            </a:lvl2pPr>
            <a:lvl3pPr marL="1144715" indent="-228943" defTabSz="907823">
              <a:defRPr sz="1600" b="1">
                <a:solidFill>
                  <a:schemeClr val="tx2"/>
                </a:solidFill>
                <a:latin typeface="Arial" charset="0"/>
              </a:defRPr>
            </a:lvl3pPr>
            <a:lvl4pPr marL="1602600" indent="-228943" defTabSz="907823">
              <a:defRPr sz="1600" b="1">
                <a:solidFill>
                  <a:schemeClr val="tx2"/>
                </a:solidFill>
                <a:latin typeface="Arial" charset="0"/>
              </a:defRPr>
            </a:lvl4pPr>
            <a:lvl5pPr marL="2060486" indent="-228943" defTabSz="907823">
              <a:defRPr sz="1600" b="1">
                <a:solidFill>
                  <a:schemeClr val="tx2"/>
                </a:solidFill>
                <a:latin typeface="Arial" charset="0"/>
              </a:defRPr>
            </a:lvl5pPr>
            <a:lvl6pPr marL="2518372" indent="-228943" algn="ctr" defTabSz="907823" eaLnBrk="0" fontAlgn="base" hangingPunct="0">
              <a:spcBef>
                <a:spcPct val="0"/>
              </a:spcBef>
              <a:spcAft>
                <a:spcPct val="0"/>
              </a:spcAft>
              <a:defRPr sz="1600" b="1">
                <a:solidFill>
                  <a:schemeClr val="tx2"/>
                </a:solidFill>
                <a:latin typeface="Arial" charset="0"/>
              </a:defRPr>
            </a:lvl6pPr>
            <a:lvl7pPr marL="2976258" indent="-228943" algn="ctr" defTabSz="907823" eaLnBrk="0" fontAlgn="base" hangingPunct="0">
              <a:spcBef>
                <a:spcPct val="0"/>
              </a:spcBef>
              <a:spcAft>
                <a:spcPct val="0"/>
              </a:spcAft>
              <a:defRPr sz="1600" b="1">
                <a:solidFill>
                  <a:schemeClr val="tx2"/>
                </a:solidFill>
                <a:latin typeface="Arial" charset="0"/>
              </a:defRPr>
            </a:lvl7pPr>
            <a:lvl8pPr marL="3434144" indent="-228943" algn="ctr" defTabSz="907823" eaLnBrk="0" fontAlgn="base" hangingPunct="0">
              <a:spcBef>
                <a:spcPct val="0"/>
              </a:spcBef>
              <a:spcAft>
                <a:spcPct val="0"/>
              </a:spcAft>
              <a:defRPr sz="1600" b="1">
                <a:solidFill>
                  <a:schemeClr val="tx2"/>
                </a:solidFill>
                <a:latin typeface="Arial" charset="0"/>
              </a:defRPr>
            </a:lvl8pPr>
            <a:lvl9pPr marL="3892029" indent="-228943" algn="ctr" defTabSz="907823" eaLnBrk="0" fontAlgn="base" hangingPunct="0">
              <a:spcBef>
                <a:spcPct val="0"/>
              </a:spcBef>
              <a:spcAft>
                <a:spcPct val="0"/>
              </a:spcAft>
              <a:defRPr sz="1600" b="1">
                <a:solidFill>
                  <a:schemeClr val="tx2"/>
                </a:solidFill>
                <a:latin typeface="Arial" charset="0"/>
              </a:defRPr>
            </a:lvl9pPr>
          </a:lstStyle>
          <a:p>
            <a:fld id="{95F974B8-A8D4-44CD-9801-246BCEA704C3}" type="slidenum">
              <a:rPr lang="en-US" altLang="en-US" sz="1200" b="0">
                <a:solidFill>
                  <a:schemeClr val="tx1"/>
                </a:solidFill>
                <a:latin typeface="Times" pitchFamily="18" charset="0"/>
              </a:rPr>
              <a:pPr/>
              <a:t>8</a:t>
            </a:fld>
            <a:endParaRPr lang="en-US" altLang="en-US" sz="1200" b="0">
              <a:solidFill>
                <a:schemeClr val="tx1"/>
              </a:solidFill>
              <a:latin typeface="Times" pitchFamily="18" charset="0"/>
            </a:endParaRPr>
          </a:p>
        </p:txBody>
      </p:sp>
      <p:sp>
        <p:nvSpPr>
          <p:cNvPr id="41987" name="Rectangle 2"/>
          <p:cNvSpPr>
            <a:spLocks noGrp="1" noRot="1" noChangeAspect="1" noChangeArrowheads="1" noTextEdit="1"/>
          </p:cNvSpPr>
          <p:nvPr>
            <p:ph type="sldImg"/>
          </p:nvPr>
        </p:nvSpPr>
        <p:spPr>
          <a:xfrm>
            <a:off x="409575" y="696913"/>
            <a:ext cx="6203950" cy="3490912"/>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GREENSBURG, KS, HIGH SCHOOL</a:t>
            </a:r>
          </a:p>
        </p:txBody>
      </p:sp>
    </p:spTree>
    <p:extLst>
      <p:ext uri="{BB962C8B-B14F-4D97-AF65-F5344CB8AC3E}">
        <p14:creationId xmlns:p14="http://schemas.microsoft.com/office/powerpoint/2010/main" val="73844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fontScale="77500" lnSpcReduction="20000"/>
          </a:bodyPr>
          <a:lstStyle/>
          <a:p>
            <a:pPr marL="975906" indent="-975906">
              <a:spcBef>
                <a:spcPct val="10000"/>
              </a:spcBef>
            </a:pPr>
            <a:r>
              <a:rPr lang="en-US" sz="2200" dirty="0">
                <a:cs typeface="Arial" charset="0"/>
              </a:rPr>
              <a:t>Point out where each ESF sits…</a:t>
            </a:r>
          </a:p>
          <a:p>
            <a:pPr marL="975906" indent="-975906">
              <a:spcBef>
                <a:spcPct val="10000"/>
              </a:spcBef>
            </a:pPr>
            <a:r>
              <a:rPr lang="en-US" sz="2200" dirty="0">
                <a:cs typeface="Arial" charset="0"/>
              </a:rPr>
              <a:t>ESF #1 - Transportation</a:t>
            </a:r>
          </a:p>
          <a:p>
            <a:pPr marL="1326149" indent="-1326149">
              <a:spcBef>
                <a:spcPct val="10000"/>
              </a:spcBef>
              <a:tabLst>
                <a:tab pos="1784649" algn="l"/>
              </a:tabLst>
            </a:pPr>
            <a:r>
              <a:rPr lang="en-US" sz="2200" dirty="0">
                <a:cs typeface="Arial" charset="0"/>
              </a:rPr>
              <a:t>ESF #2 - Communications </a:t>
            </a:r>
          </a:p>
          <a:p>
            <a:pPr marL="975906" indent="-975906">
              <a:spcBef>
                <a:spcPct val="10000"/>
              </a:spcBef>
            </a:pPr>
            <a:r>
              <a:rPr lang="en-US" sz="2200" dirty="0">
                <a:cs typeface="Arial" charset="0"/>
              </a:rPr>
              <a:t>ESF #3 - Public Works and Engineering </a:t>
            </a:r>
          </a:p>
          <a:p>
            <a:pPr marL="975906" indent="-975906">
              <a:spcBef>
                <a:spcPct val="10000"/>
              </a:spcBef>
            </a:pPr>
            <a:r>
              <a:rPr lang="en-US" sz="2200" dirty="0">
                <a:cs typeface="Arial" charset="0"/>
              </a:rPr>
              <a:t>ESF #4 - Firefighting</a:t>
            </a:r>
          </a:p>
          <a:p>
            <a:pPr marL="975906" indent="-975906">
              <a:spcBef>
                <a:spcPct val="10000"/>
              </a:spcBef>
            </a:pPr>
            <a:r>
              <a:rPr lang="en-US" sz="2200" dirty="0">
                <a:cs typeface="Arial" charset="0"/>
              </a:rPr>
              <a:t>ESF #5 - Emergency Management</a:t>
            </a:r>
          </a:p>
          <a:p>
            <a:pPr marL="975906" indent="-975906">
              <a:spcBef>
                <a:spcPct val="10000"/>
              </a:spcBef>
            </a:pPr>
            <a:r>
              <a:rPr lang="en-US" sz="2200" dirty="0">
                <a:cs typeface="Arial" charset="0"/>
              </a:rPr>
              <a:t>ESF #6 - Mass Care, Emergency Assistance, </a:t>
            </a:r>
            <a:br>
              <a:rPr lang="en-US" sz="2200" dirty="0">
                <a:cs typeface="Arial" charset="0"/>
              </a:rPr>
            </a:br>
            <a:r>
              <a:rPr lang="en-US" sz="2200" dirty="0">
                <a:cs typeface="Arial" charset="0"/>
              </a:rPr>
              <a:t>   Housing, and Human Services</a:t>
            </a:r>
          </a:p>
          <a:p>
            <a:pPr marL="975906" indent="-975906">
              <a:spcBef>
                <a:spcPct val="10000"/>
              </a:spcBef>
            </a:pPr>
            <a:r>
              <a:rPr lang="en-US" sz="2200" dirty="0">
                <a:cs typeface="Arial" charset="0"/>
              </a:rPr>
              <a:t>ESF #7 - Logistics Management and Resource Support </a:t>
            </a:r>
          </a:p>
          <a:p>
            <a:pPr marL="975906" indent="-975906">
              <a:spcBef>
                <a:spcPct val="10000"/>
              </a:spcBef>
            </a:pPr>
            <a:r>
              <a:rPr lang="en-US" sz="2200" dirty="0">
                <a:cs typeface="Arial" charset="0"/>
              </a:rPr>
              <a:t>ESF #8 - Public Health and Medical Services</a:t>
            </a:r>
          </a:p>
          <a:p>
            <a:pPr marL="975906" indent="-975906">
              <a:spcBef>
                <a:spcPct val="10000"/>
              </a:spcBef>
            </a:pPr>
            <a:r>
              <a:rPr lang="en-US" sz="2200" dirty="0">
                <a:cs typeface="Arial" charset="0"/>
              </a:rPr>
              <a:t>ESF #9 - Search and Rescue</a:t>
            </a:r>
          </a:p>
          <a:p>
            <a:pPr marL="975906" indent="-975906">
              <a:spcBef>
                <a:spcPct val="10000"/>
              </a:spcBef>
            </a:pPr>
            <a:r>
              <a:rPr lang="en-US" sz="2200" dirty="0">
                <a:cs typeface="Arial" charset="0"/>
              </a:rPr>
              <a:t>ESF #10 - Oil and Hazardous Materials Response </a:t>
            </a:r>
          </a:p>
          <a:p>
            <a:pPr marL="975906" indent="-975906">
              <a:spcBef>
                <a:spcPct val="10000"/>
              </a:spcBef>
            </a:pPr>
            <a:r>
              <a:rPr lang="en-US" sz="2200" dirty="0">
                <a:cs typeface="Arial" charset="0"/>
              </a:rPr>
              <a:t>ESF #11 - Agriculture and Natural Resources</a:t>
            </a:r>
          </a:p>
          <a:p>
            <a:pPr marL="975906" indent="-975906">
              <a:spcBef>
                <a:spcPct val="10000"/>
              </a:spcBef>
            </a:pPr>
            <a:r>
              <a:rPr lang="en-US" sz="2200" dirty="0">
                <a:cs typeface="Arial" charset="0"/>
              </a:rPr>
              <a:t>ESF #12 - Energy</a:t>
            </a:r>
          </a:p>
          <a:p>
            <a:pPr marL="975906" indent="-975906">
              <a:spcBef>
                <a:spcPct val="10000"/>
              </a:spcBef>
            </a:pPr>
            <a:r>
              <a:rPr lang="en-US" sz="2200" dirty="0">
                <a:cs typeface="Arial" charset="0"/>
              </a:rPr>
              <a:t>ESF #13 - Public Safety and Security</a:t>
            </a:r>
          </a:p>
          <a:p>
            <a:pPr marL="975906" indent="-975906">
              <a:spcBef>
                <a:spcPct val="10000"/>
              </a:spcBef>
            </a:pPr>
            <a:r>
              <a:rPr lang="en-US" sz="2200" dirty="0">
                <a:cs typeface="Arial" charset="0"/>
              </a:rPr>
              <a:t>ESF #14 - Long-Term Community Recovery</a:t>
            </a:r>
          </a:p>
          <a:p>
            <a:pPr marL="975906" indent="-975906">
              <a:spcBef>
                <a:spcPct val="10000"/>
              </a:spcBef>
            </a:pPr>
            <a:r>
              <a:rPr lang="en-US" sz="2200" dirty="0">
                <a:cs typeface="Arial" charset="0"/>
              </a:rPr>
              <a:t>ESF #15 - External Affairs </a:t>
            </a:r>
          </a:p>
          <a:p>
            <a:endParaRPr lang="en-US" b="0" dirty="0"/>
          </a:p>
        </p:txBody>
      </p:sp>
      <p:sp>
        <p:nvSpPr>
          <p:cNvPr id="4" name="Slide Number Placeholder 3"/>
          <p:cNvSpPr>
            <a:spLocks noGrp="1"/>
          </p:cNvSpPr>
          <p:nvPr>
            <p:ph type="sldNum" sz="quarter" idx="10"/>
          </p:nvPr>
        </p:nvSpPr>
        <p:spPr/>
        <p:txBody>
          <a:bodyPr/>
          <a:lstStyle/>
          <a:p>
            <a:fld id="{BCB5C7BA-3785-41E5-8BA1-A761BB1DF3D1}" type="slidenum">
              <a:rPr lang="en-US" smtClean="0"/>
              <a:pPr/>
              <a:t>10</a:t>
            </a:fld>
            <a:endParaRPr lang="en-US"/>
          </a:p>
        </p:txBody>
      </p:sp>
    </p:spTree>
    <p:extLst>
      <p:ext uri="{BB962C8B-B14F-4D97-AF65-F5344CB8AC3E}">
        <p14:creationId xmlns:p14="http://schemas.microsoft.com/office/powerpoint/2010/main" val="356540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400">
                <a:latin typeface="Cambria" pitchFamily="18" charset="0"/>
              </a:defRPr>
            </a:lvl1pPr>
            <a:lvl2pPr>
              <a:defRPr sz="3100">
                <a:latin typeface="Cambria" pitchFamily="18" charset="0"/>
              </a:defRPr>
            </a:lvl2pPr>
            <a:lvl3pPr>
              <a:defRPr sz="3100">
                <a:latin typeface="Cambria" pitchFamily="18" charset="0"/>
              </a:defRPr>
            </a:lvl3pPr>
            <a:lvl4pPr>
              <a:defRPr sz="2900">
                <a:latin typeface="Cambria" pitchFamily="18" charset="0"/>
              </a:defRPr>
            </a:lvl4pPr>
            <a:lvl5pPr>
              <a:defRPr sz="29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920875"/>
            <a:ext cx="6507162" cy="5430838"/>
          </a:xfrm>
        </p:spPr>
        <p:txBody>
          <a:bodyPr/>
          <a:lstStyle>
            <a:lvl1pPr>
              <a:defRPr sz="29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6" y="1920875"/>
            <a:ext cx="6507163" cy="5430838"/>
          </a:xfrm>
        </p:spPr>
        <p:txBody>
          <a:bodyPr/>
          <a:lstStyle>
            <a:lvl1pPr>
              <a:defRPr sz="29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83C88-BE76-4213-BB3E-3DFFF7C2B14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32349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1" cy="768350"/>
          </a:xfrm>
        </p:spPr>
        <p:txBody>
          <a:bodyPr anchor="b"/>
          <a:lstStyle>
            <a:lvl1pPr marL="0" indent="0">
              <a:buNone/>
              <a:defRPr sz="2400" b="1"/>
            </a:lvl1pPr>
            <a:lvl2pPr marL="457109" indent="0">
              <a:buNone/>
              <a:defRPr sz="2000" b="1"/>
            </a:lvl2pPr>
            <a:lvl3pPr marL="914217" indent="0">
              <a:buNone/>
              <a:defRPr sz="19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1" cy="4741864"/>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109" indent="0">
              <a:buNone/>
              <a:defRPr sz="2000" b="1"/>
            </a:lvl2pPr>
            <a:lvl3pPr marL="914217" indent="0">
              <a:buNone/>
              <a:defRPr sz="19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4"/>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83C88-BE76-4213-BB3E-3DFFF7C2B143}"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61115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83C88-BE76-4213-BB3E-3DFFF7C2B143}"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4182461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83C88-BE76-4213-BB3E-3DFFF7C2B143}"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99946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44" y="327025"/>
            <a:ext cx="4813301"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7"/>
            <a:ext cx="8178800" cy="7024688"/>
          </a:xfrm>
        </p:spPr>
        <p:txBody>
          <a:bodyPr/>
          <a:lstStyle>
            <a:lvl1pPr>
              <a:defRPr sz="31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44" y="1722438"/>
            <a:ext cx="4813301" cy="5629276"/>
          </a:xfrm>
        </p:spPr>
        <p:txBody>
          <a:bodyPr/>
          <a:lstStyle>
            <a:lvl1pPr marL="0" indent="0">
              <a:buNone/>
              <a:defRPr sz="1400"/>
            </a:lvl1pPr>
            <a:lvl2pPr marL="457109" indent="0">
              <a:buNone/>
              <a:defRPr sz="11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83C88-BE76-4213-BB3E-3DFFF7C2B14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2418615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31"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31" y="735017"/>
            <a:ext cx="8778875" cy="4938712"/>
          </a:xfrm>
        </p:spPr>
        <p:txBody>
          <a:bodyPr/>
          <a:lstStyle>
            <a:lvl1pPr marL="0" indent="0">
              <a:buNone/>
              <a:defRPr sz="3100"/>
            </a:lvl1pPr>
            <a:lvl2pPr marL="457109" indent="0">
              <a:buNone/>
              <a:defRPr sz="29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9" indent="0">
              <a:buNone/>
              <a:defRPr sz="2000"/>
            </a:lvl9pPr>
          </a:lstStyle>
          <a:p>
            <a:endParaRPr lang="en-US"/>
          </a:p>
        </p:txBody>
      </p:sp>
      <p:sp>
        <p:nvSpPr>
          <p:cNvPr id="4" name="Text Placeholder 3"/>
          <p:cNvSpPr>
            <a:spLocks noGrp="1"/>
          </p:cNvSpPr>
          <p:nvPr>
            <p:ph type="body" sz="half" idx="2"/>
          </p:nvPr>
        </p:nvSpPr>
        <p:spPr>
          <a:xfrm>
            <a:off x="2867031" y="6440490"/>
            <a:ext cx="8778875" cy="966787"/>
          </a:xfrm>
        </p:spPr>
        <p:txBody>
          <a:bodyPr/>
          <a:lstStyle>
            <a:lvl1pPr marL="0" indent="0">
              <a:buNone/>
              <a:defRPr sz="1400"/>
            </a:lvl1pPr>
            <a:lvl2pPr marL="457109" indent="0">
              <a:buNone/>
              <a:defRPr sz="11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83C88-BE76-4213-BB3E-3DFFF7C2B14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228231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83C88-BE76-4213-BB3E-3DFFF7C2B14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5300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9" y="330205"/>
            <a:ext cx="3290888" cy="702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330205"/>
            <a:ext cx="9723437" cy="702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83C88-BE76-4213-BB3E-3DFFF7C2B14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389653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08002" y="422914"/>
            <a:ext cx="13162280" cy="84201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bwMode="auto">
          <a:xfrm>
            <a:off x="548642" y="1371600"/>
            <a:ext cx="12430760" cy="731520"/>
          </a:xfrm>
          <a:prstGeom prst="rect">
            <a:avLst/>
          </a:prstGeom>
          <a:noFill/>
          <a:ln>
            <a:miter lim="800000"/>
            <a:headEnd/>
            <a:tailEnd/>
          </a:ln>
        </p:spPr>
        <p:txBody>
          <a:bodyPr vert="horz" wrap="square" lIns="130595" tIns="65298" rIns="130595" bIns="65298" numCol="1" anchor="t" anchorCtr="0" compatLnSpc="1">
            <a:prstTxWarp prst="textNoShape">
              <a:avLst/>
            </a:prstTxWarp>
          </a:bodyPr>
          <a:lstStyle>
            <a:lvl1pPr marL="0" indent="0">
              <a:buFont typeface="Wingdings" pitchFamily="2" charset="2"/>
              <a:buNone/>
              <a:defRPr>
                <a:solidFill>
                  <a:srgbClr val="333333"/>
                </a:solidFill>
              </a:defRPr>
            </a:lvl1pPr>
          </a:lstStyle>
          <a:p>
            <a:r>
              <a:rPr lang="en-US"/>
              <a:t>Click to edit Master subtitle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7620" y="0"/>
            <a:ext cx="14622782" cy="8252460"/>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31520" y="1920240"/>
            <a:ext cx="13167360" cy="5431156"/>
          </a:xfrm>
          <a:prstGeom prst="rect">
            <a:avLst/>
          </a:prstGeom>
        </p:spPr>
        <p:txBody>
          <a:bodyPr lIns="130595" tIns="65298" rIns="130595" bIns="65298"/>
          <a:lstStyle>
            <a:lvl1pPr>
              <a:defRPr sz="3400">
                <a:solidFill>
                  <a:srgbClr val="000000"/>
                </a:solidFill>
                <a:latin typeface="Cambria" pitchFamily="18" charset="0"/>
              </a:defRPr>
            </a:lvl1pPr>
            <a:lvl2pPr>
              <a:defRPr sz="3400">
                <a:solidFill>
                  <a:srgbClr val="000000"/>
                </a:solidFill>
                <a:latin typeface="Cambria" pitchFamily="18" charset="0"/>
              </a:defRPr>
            </a:lvl2pPr>
            <a:lvl3pPr>
              <a:defRPr sz="3400">
                <a:solidFill>
                  <a:srgbClr val="000000"/>
                </a:solidFill>
                <a:latin typeface="Cambria" pitchFamily="18" charset="0"/>
              </a:defRPr>
            </a:lvl3pPr>
            <a:lvl4pPr>
              <a:defRPr sz="3400">
                <a:solidFill>
                  <a:srgbClr val="000000"/>
                </a:solidFill>
                <a:latin typeface="Cambria" pitchFamily="18" charset="0"/>
              </a:defRPr>
            </a:lvl4pPr>
            <a:lvl5pPr>
              <a:defRPr sz="3400">
                <a:solidFill>
                  <a:srgbClr val="000000"/>
                </a:solidFill>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solidFill>
                  <a:schemeClr val="bg1"/>
                </a:solidFill>
              </a:defRPr>
            </a:lvl1pPr>
          </a:lstStyle>
          <a:p>
            <a:pPr>
              <a:defRPr/>
            </a:pPr>
            <a:fld id="{33799171-D0DC-4DA9-94E1-3336BFE92FE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31520" y="1645920"/>
            <a:ext cx="13167360" cy="5120640"/>
          </a:xfrm>
        </p:spPr>
        <p:txBody>
          <a:bodyPr/>
          <a:lstStyle/>
          <a:p>
            <a:pPr lvl="0"/>
            <a:endParaRPr lang="en-US" noProof="0"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a:prstGeom prst="rect">
            <a:avLst/>
          </a:prstGeom>
        </p:spPr>
        <p:txBody>
          <a:bodyPr lIns="130595" tIns="65298" rIns="130595" bIns="65298" anchor="b"/>
          <a:lstStyle>
            <a:lvl1pPr marL="0" indent="0">
              <a:buNone/>
              <a:defRPr sz="2900"/>
            </a:lvl1pPr>
            <a:lvl2pPr marL="652979" indent="0">
              <a:buNone/>
              <a:defRPr sz="2600"/>
            </a:lvl2pPr>
            <a:lvl3pPr marL="1305960" indent="0">
              <a:buNone/>
              <a:defRPr sz="2300"/>
            </a:lvl3pPr>
            <a:lvl4pPr marL="1958941" indent="0">
              <a:buNone/>
              <a:defRPr sz="2000"/>
            </a:lvl4pPr>
            <a:lvl5pPr marL="2611921" indent="0">
              <a:buNone/>
              <a:defRPr sz="2000"/>
            </a:lvl5pPr>
            <a:lvl6pPr marL="3264898" indent="0">
              <a:buNone/>
              <a:defRPr sz="2000"/>
            </a:lvl6pPr>
            <a:lvl7pPr marL="3917878" indent="0">
              <a:buNone/>
              <a:defRPr sz="2000"/>
            </a:lvl7pPr>
            <a:lvl8pPr marL="4570857" indent="0">
              <a:buNone/>
              <a:defRPr sz="2000"/>
            </a:lvl8pPr>
            <a:lvl9pPr marL="5223836" indent="0">
              <a:buNone/>
              <a:defRPr sz="20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solidFill>
                  <a:schemeClr val="bg1"/>
                </a:solidFill>
              </a:defRPr>
            </a:lvl1pPr>
          </a:lstStyle>
          <a:p>
            <a:pPr>
              <a:defRPr/>
            </a:pPr>
            <a:fld id="{62308263-6E1F-4FA8-9E9C-FF312920F5CC}"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a:prstGeom prst="rect">
            <a:avLst/>
          </a:prstGeom>
        </p:spPr>
        <p:txBody>
          <a:bodyPr lIns="130595" tIns="65298" rIns="130595" bIns="65298"/>
          <a:lstStyle>
            <a:lvl1pPr>
              <a:defRPr sz="3400">
                <a:solidFill>
                  <a:srgbClr val="000000"/>
                </a:solidFill>
                <a:latin typeface="Cambria" pitchFamily="18" charset="0"/>
              </a:defRPr>
            </a:lvl1pPr>
            <a:lvl2pPr>
              <a:defRPr sz="3400">
                <a:solidFill>
                  <a:srgbClr val="000000"/>
                </a:solidFill>
                <a:latin typeface="Cambria" pitchFamily="18" charset="0"/>
              </a:defRPr>
            </a:lvl2pPr>
            <a:lvl3pPr>
              <a:defRPr sz="3400">
                <a:solidFill>
                  <a:srgbClr val="000000"/>
                </a:solidFill>
                <a:latin typeface="Cambria" pitchFamily="18" charset="0"/>
              </a:defRPr>
            </a:lvl3pPr>
            <a:lvl4pPr>
              <a:defRPr sz="3400">
                <a:solidFill>
                  <a:srgbClr val="000000"/>
                </a:solidFill>
                <a:latin typeface="Cambria" pitchFamily="18" charset="0"/>
              </a:defRPr>
            </a:lvl4pPr>
            <a:lvl5pPr>
              <a:defRPr sz="3400">
                <a:solidFill>
                  <a:srgbClr val="000000"/>
                </a:solidFill>
                <a:latin typeface="Cambria" pitchFamily="18" charset="0"/>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437120" y="1920240"/>
            <a:ext cx="6461760" cy="5431156"/>
          </a:xfrm>
          <a:prstGeom prst="rect">
            <a:avLst/>
          </a:prstGeom>
        </p:spPr>
        <p:txBody>
          <a:bodyPr lIns="130595" tIns="65298" rIns="130595" bIns="65298"/>
          <a:lstStyle>
            <a:lvl1pPr>
              <a:defRPr sz="3400">
                <a:solidFill>
                  <a:srgbClr val="000000"/>
                </a:solidFill>
                <a:latin typeface="Cambria" pitchFamily="18" charset="0"/>
              </a:defRPr>
            </a:lvl1pPr>
            <a:lvl2pPr>
              <a:defRPr sz="3400">
                <a:solidFill>
                  <a:srgbClr val="000000"/>
                </a:solidFill>
                <a:latin typeface="Cambria" pitchFamily="18" charset="0"/>
              </a:defRPr>
            </a:lvl2pPr>
            <a:lvl3pPr>
              <a:defRPr sz="3400">
                <a:solidFill>
                  <a:srgbClr val="000000"/>
                </a:solidFill>
                <a:latin typeface="Cambria" pitchFamily="18" charset="0"/>
              </a:defRPr>
            </a:lvl3pPr>
            <a:lvl4pPr>
              <a:defRPr sz="3400">
                <a:solidFill>
                  <a:srgbClr val="000000"/>
                </a:solidFill>
                <a:latin typeface="Cambria" pitchFamily="18" charset="0"/>
              </a:defRPr>
            </a:lvl4pPr>
            <a:lvl5pPr>
              <a:defRPr sz="3400">
                <a:solidFill>
                  <a:srgbClr val="000000"/>
                </a:solidFill>
                <a:latin typeface="Cambria" pitchFamily="18" charset="0"/>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0"/>
          </p:nvPr>
        </p:nvSpPr>
        <p:spPr>
          <a:ln/>
        </p:spPr>
        <p:txBody>
          <a:bodyPr/>
          <a:lstStyle>
            <a:lvl1pPr>
              <a:defRPr>
                <a:solidFill>
                  <a:schemeClr val="bg1"/>
                </a:solidFill>
              </a:defRPr>
            </a:lvl1pPr>
          </a:lstStyle>
          <a:p>
            <a:pPr>
              <a:defRPr/>
            </a:pPr>
            <a:fld id="{19D947DE-37FF-4D82-9165-057ECBDC697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a:prstGeom prst="rect">
            <a:avLst/>
          </a:prstGeom>
        </p:spPr>
        <p:txBody>
          <a:bodyPr lIns="130595" tIns="65298" rIns="130595" bIns="65298" anchor="b"/>
          <a:lstStyle>
            <a:lvl1pPr marL="0" indent="0">
              <a:buNone/>
              <a:defRPr sz="3400" b="1">
                <a:solidFill>
                  <a:srgbClr val="000000"/>
                </a:solidFill>
                <a:latin typeface="Cambria" pitchFamily="18" charset="0"/>
              </a:defRPr>
            </a:lvl1pPr>
            <a:lvl2pPr marL="652979" indent="0">
              <a:buNone/>
              <a:defRPr sz="2900" b="1"/>
            </a:lvl2pPr>
            <a:lvl3pPr marL="1305960" indent="0">
              <a:buNone/>
              <a:defRPr sz="2600" b="1"/>
            </a:lvl3pPr>
            <a:lvl4pPr marL="1958941" indent="0">
              <a:buNone/>
              <a:defRPr sz="2300" b="1"/>
            </a:lvl4pPr>
            <a:lvl5pPr marL="2611921" indent="0">
              <a:buNone/>
              <a:defRPr sz="2300" b="1"/>
            </a:lvl5pPr>
            <a:lvl6pPr marL="3264898" indent="0">
              <a:buNone/>
              <a:defRPr sz="2300" b="1"/>
            </a:lvl6pPr>
            <a:lvl7pPr marL="3917878" indent="0">
              <a:buNone/>
              <a:defRPr sz="2300" b="1"/>
            </a:lvl7pPr>
            <a:lvl8pPr marL="4570857" indent="0">
              <a:buNone/>
              <a:defRPr sz="2300" b="1"/>
            </a:lvl8pPr>
            <a:lvl9pPr marL="5223836"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731520" y="2609850"/>
            <a:ext cx="6464301" cy="4741546"/>
          </a:xfrm>
          <a:prstGeom prst="rect">
            <a:avLst/>
          </a:prstGeom>
        </p:spPr>
        <p:txBody>
          <a:bodyPr lIns="130595" tIns="65298" rIns="130595" bIns="65298"/>
          <a:lstStyle>
            <a:lvl1pPr>
              <a:defRPr sz="3400">
                <a:solidFill>
                  <a:srgbClr val="000000"/>
                </a:solidFill>
                <a:latin typeface="Cambria" pitchFamily="18" charset="0"/>
              </a:defRPr>
            </a:lvl1pPr>
            <a:lvl2pPr>
              <a:defRPr sz="2900">
                <a:solidFill>
                  <a:srgbClr val="000000"/>
                </a:solidFill>
                <a:latin typeface="Cambria" pitchFamily="18" charset="0"/>
              </a:defRPr>
            </a:lvl2pPr>
            <a:lvl3pPr>
              <a:defRPr sz="2600">
                <a:solidFill>
                  <a:srgbClr val="000000"/>
                </a:solidFill>
                <a:latin typeface="Cambria" pitchFamily="18" charset="0"/>
              </a:defRPr>
            </a:lvl3pPr>
            <a:lvl4pPr>
              <a:defRPr sz="2300">
                <a:solidFill>
                  <a:srgbClr val="000000"/>
                </a:solidFill>
                <a:latin typeface="Cambria" pitchFamily="18" charset="0"/>
              </a:defRPr>
            </a:lvl4pPr>
            <a:lvl5pPr>
              <a:defRPr sz="2300">
                <a:solidFill>
                  <a:srgbClr val="000000"/>
                </a:solidFill>
                <a:latin typeface="Cambria" pitchFamily="18" charset="0"/>
              </a:defRPr>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432042" y="1842136"/>
            <a:ext cx="6466840" cy="767714"/>
          </a:xfrm>
          <a:prstGeom prst="rect">
            <a:avLst/>
          </a:prstGeom>
        </p:spPr>
        <p:txBody>
          <a:bodyPr lIns="130595" tIns="65298" rIns="130595" bIns="65298" anchor="b"/>
          <a:lstStyle>
            <a:lvl1pPr marL="0" indent="0">
              <a:buNone/>
              <a:defRPr sz="3400" b="1">
                <a:solidFill>
                  <a:srgbClr val="000000"/>
                </a:solidFill>
                <a:latin typeface="Cambria" pitchFamily="18" charset="0"/>
              </a:defRPr>
            </a:lvl1pPr>
            <a:lvl2pPr marL="652979" indent="0">
              <a:buNone/>
              <a:defRPr sz="2900" b="1"/>
            </a:lvl2pPr>
            <a:lvl3pPr marL="1305960" indent="0">
              <a:buNone/>
              <a:defRPr sz="2600" b="1"/>
            </a:lvl3pPr>
            <a:lvl4pPr marL="1958941" indent="0">
              <a:buNone/>
              <a:defRPr sz="2300" b="1"/>
            </a:lvl4pPr>
            <a:lvl5pPr marL="2611921" indent="0">
              <a:buNone/>
              <a:defRPr sz="2300" b="1"/>
            </a:lvl5pPr>
            <a:lvl6pPr marL="3264898" indent="0">
              <a:buNone/>
              <a:defRPr sz="2300" b="1"/>
            </a:lvl6pPr>
            <a:lvl7pPr marL="3917878" indent="0">
              <a:buNone/>
              <a:defRPr sz="2300" b="1"/>
            </a:lvl7pPr>
            <a:lvl8pPr marL="4570857" indent="0">
              <a:buNone/>
              <a:defRPr sz="2300" b="1"/>
            </a:lvl8pPr>
            <a:lvl9pPr marL="5223836"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7432042" y="2609850"/>
            <a:ext cx="6466840" cy="4741546"/>
          </a:xfrm>
          <a:prstGeom prst="rect">
            <a:avLst/>
          </a:prstGeom>
        </p:spPr>
        <p:txBody>
          <a:bodyPr lIns="130595" tIns="65298" rIns="130595" bIns="65298"/>
          <a:lstStyle>
            <a:lvl1pPr>
              <a:defRPr sz="3400">
                <a:solidFill>
                  <a:srgbClr val="000000"/>
                </a:solidFill>
                <a:latin typeface="Cambria" pitchFamily="18" charset="0"/>
              </a:defRPr>
            </a:lvl1pPr>
            <a:lvl2pPr>
              <a:defRPr sz="2900">
                <a:solidFill>
                  <a:srgbClr val="000000"/>
                </a:solidFill>
                <a:latin typeface="Cambria" pitchFamily="18" charset="0"/>
              </a:defRPr>
            </a:lvl2pPr>
            <a:lvl3pPr>
              <a:defRPr sz="2600">
                <a:solidFill>
                  <a:srgbClr val="000000"/>
                </a:solidFill>
                <a:latin typeface="Cambria" pitchFamily="18" charset="0"/>
              </a:defRPr>
            </a:lvl3pPr>
            <a:lvl4pPr>
              <a:defRPr sz="2300">
                <a:solidFill>
                  <a:srgbClr val="000000"/>
                </a:solidFill>
                <a:latin typeface="Cambria" pitchFamily="18" charset="0"/>
              </a:defRPr>
            </a:lvl4pPr>
            <a:lvl5pPr>
              <a:defRPr sz="2300">
                <a:solidFill>
                  <a:srgbClr val="000000"/>
                </a:solidFill>
                <a:latin typeface="Cambria" pitchFamily="18" charset="0"/>
              </a:defRPr>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sldNum" sz="quarter" idx="10"/>
          </p:nvPr>
        </p:nvSpPr>
        <p:spPr>
          <a:ln/>
        </p:spPr>
        <p:txBody>
          <a:bodyPr/>
          <a:lstStyle>
            <a:lvl1pPr>
              <a:defRPr>
                <a:solidFill>
                  <a:schemeClr val="bg1"/>
                </a:solidFill>
              </a:defRPr>
            </a:lvl1pPr>
          </a:lstStyle>
          <a:p>
            <a:pPr>
              <a:defRPr/>
            </a:pPr>
            <a:fld id="{FEE7CC45-1242-4EB0-AE45-B57FFDC624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solidFill>
                  <a:schemeClr val="bg1"/>
                </a:solidFill>
              </a:defRPr>
            </a:lvl1pPr>
          </a:lstStyle>
          <a:p>
            <a:pPr>
              <a:defRPr/>
            </a:pPr>
            <a:fld id="{4220148E-CC0F-4BE3-94AC-46A0FA04F48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solidFill>
                  <a:srgbClr val="000000"/>
                </a:solidFill>
              </a:defRPr>
            </a:lvl1pPr>
          </a:lstStyle>
          <a:p>
            <a:pPr>
              <a:defRPr/>
            </a:pPr>
            <a:fld id="{F749C569-E5EB-4E81-87D9-C1EF6A4A376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7" y="327660"/>
            <a:ext cx="4813301" cy="1394460"/>
          </a:xfrm>
        </p:spPr>
        <p:txBody>
          <a:bodyPr/>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a:prstGeom prst="rect">
            <a:avLst/>
          </a:prstGeom>
        </p:spPr>
        <p:txBody>
          <a:bodyPr lIns="130595" tIns="65298" rIns="130595" bIns="65298"/>
          <a:lstStyle>
            <a:lvl1pPr>
              <a:defRPr sz="3400">
                <a:solidFill>
                  <a:srgbClr val="000000"/>
                </a:solidFill>
                <a:latin typeface="Cambria" pitchFamily="18" charset="0"/>
              </a:defRPr>
            </a:lvl1pPr>
            <a:lvl2pPr>
              <a:defRPr sz="3400">
                <a:solidFill>
                  <a:srgbClr val="000000"/>
                </a:solidFill>
                <a:latin typeface="Cambria" pitchFamily="18" charset="0"/>
              </a:defRPr>
            </a:lvl2pPr>
            <a:lvl3pPr>
              <a:defRPr sz="3400">
                <a:solidFill>
                  <a:srgbClr val="000000"/>
                </a:solidFill>
                <a:latin typeface="Cambria" pitchFamily="18" charset="0"/>
              </a:defRPr>
            </a:lvl3pPr>
            <a:lvl4pPr>
              <a:defRPr sz="3400">
                <a:solidFill>
                  <a:srgbClr val="000000"/>
                </a:solidFill>
                <a:latin typeface="Cambria" pitchFamily="18" charset="0"/>
              </a:defRPr>
            </a:lvl4pPr>
            <a:lvl5pPr>
              <a:defRPr sz="3400">
                <a:solidFill>
                  <a:srgbClr val="000000"/>
                </a:solidFill>
                <a:latin typeface="Cambria" pitchFamily="18" charset="0"/>
              </a:defRPr>
            </a:lvl5pPr>
            <a:lvl6pPr>
              <a:defRPr sz="2900"/>
            </a:lvl6pPr>
            <a:lvl7pPr>
              <a:defRPr sz="2900"/>
            </a:lvl7pPr>
            <a:lvl8pPr>
              <a:defRPr sz="2900"/>
            </a:lvl8pPr>
            <a:lvl9pPr>
              <a:defRPr sz="2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527" y="1722120"/>
            <a:ext cx="4813301" cy="5629276"/>
          </a:xfrm>
          <a:prstGeom prst="rect">
            <a:avLst/>
          </a:prstGeom>
        </p:spPr>
        <p:txBody>
          <a:bodyPr lIns="130595" tIns="65298" rIns="130595" bIns="65298"/>
          <a:lstStyle>
            <a:lvl1pPr marL="0" indent="0">
              <a:buNone/>
              <a:defRPr sz="2000"/>
            </a:lvl1pPr>
            <a:lvl2pPr marL="652979" indent="0">
              <a:buNone/>
              <a:defRPr sz="1700"/>
            </a:lvl2pPr>
            <a:lvl3pPr marL="1305960" indent="0">
              <a:buNone/>
              <a:defRPr sz="1400"/>
            </a:lvl3pPr>
            <a:lvl4pPr marL="1958941" indent="0">
              <a:buNone/>
              <a:defRPr sz="1300"/>
            </a:lvl4pPr>
            <a:lvl5pPr marL="2611921" indent="0">
              <a:buNone/>
              <a:defRPr sz="1300"/>
            </a:lvl5pPr>
            <a:lvl6pPr marL="3264898" indent="0">
              <a:buNone/>
              <a:defRPr sz="1300"/>
            </a:lvl6pPr>
            <a:lvl7pPr marL="3917878" indent="0">
              <a:buNone/>
              <a:defRPr sz="1300"/>
            </a:lvl7pPr>
            <a:lvl8pPr marL="4570857" indent="0">
              <a:buNone/>
              <a:defRPr sz="1300"/>
            </a:lvl8pPr>
            <a:lvl9pPr marL="5223836" indent="0">
              <a:buNone/>
              <a:defRPr sz="13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91812B9-AFBC-4FE5-933A-C1AEAF46CA2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a:prstGeom prst="rect">
            <a:avLst/>
          </a:prstGeom>
        </p:spPr>
        <p:txBody>
          <a:bodyPr lIns="130595" tIns="65298" rIns="130595" bIns="65298"/>
          <a:lstStyle>
            <a:lvl1pPr marL="0" indent="0">
              <a:buNone/>
              <a:defRPr sz="4600"/>
            </a:lvl1pPr>
            <a:lvl2pPr marL="652979" indent="0">
              <a:buNone/>
              <a:defRPr sz="4000"/>
            </a:lvl2pPr>
            <a:lvl3pPr marL="1305960" indent="0">
              <a:buNone/>
              <a:defRPr sz="3400"/>
            </a:lvl3pPr>
            <a:lvl4pPr marL="1958941" indent="0">
              <a:buNone/>
              <a:defRPr sz="2900"/>
            </a:lvl4pPr>
            <a:lvl5pPr marL="2611921" indent="0">
              <a:buNone/>
              <a:defRPr sz="2900"/>
            </a:lvl5pPr>
            <a:lvl6pPr marL="3264898" indent="0">
              <a:buNone/>
              <a:defRPr sz="2900"/>
            </a:lvl6pPr>
            <a:lvl7pPr marL="3917878" indent="0">
              <a:buNone/>
              <a:defRPr sz="2900"/>
            </a:lvl7pPr>
            <a:lvl8pPr marL="4570857" indent="0">
              <a:buNone/>
              <a:defRPr sz="2900"/>
            </a:lvl8pPr>
            <a:lvl9pPr marL="5223836" indent="0">
              <a:buNone/>
              <a:defRPr sz="2900"/>
            </a:lvl9pPr>
          </a:lstStyle>
          <a:p>
            <a:pPr lvl="0"/>
            <a:endParaRPr lang="en-US" noProof="0" dirty="0" smtClean="0"/>
          </a:p>
        </p:txBody>
      </p:sp>
      <p:sp>
        <p:nvSpPr>
          <p:cNvPr id="4" name="Text Placeholder 3"/>
          <p:cNvSpPr>
            <a:spLocks noGrp="1"/>
          </p:cNvSpPr>
          <p:nvPr>
            <p:ph type="body" sz="half" idx="2"/>
          </p:nvPr>
        </p:nvSpPr>
        <p:spPr>
          <a:xfrm>
            <a:off x="2867661" y="6440806"/>
            <a:ext cx="8778240" cy="965834"/>
          </a:xfrm>
          <a:prstGeom prst="rect">
            <a:avLst/>
          </a:prstGeom>
        </p:spPr>
        <p:txBody>
          <a:bodyPr lIns="130595" tIns="65298" rIns="130595" bIns="65298"/>
          <a:lstStyle>
            <a:lvl1pPr marL="0" indent="0">
              <a:buNone/>
              <a:defRPr sz="2000"/>
            </a:lvl1pPr>
            <a:lvl2pPr marL="652979" indent="0">
              <a:buNone/>
              <a:defRPr sz="1700"/>
            </a:lvl2pPr>
            <a:lvl3pPr marL="1305960" indent="0">
              <a:buNone/>
              <a:defRPr sz="1400"/>
            </a:lvl3pPr>
            <a:lvl4pPr marL="1958941" indent="0">
              <a:buNone/>
              <a:defRPr sz="1300"/>
            </a:lvl4pPr>
            <a:lvl5pPr marL="2611921" indent="0">
              <a:buNone/>
              <a:defRPr sz="1300"/>
            </a:lvl5pPr>
            <a:lvl6pPr marL="3264898" indent="0">
              <a:buNone/>
              <a:defRPr sz="1300"/>
            </a:lvl6pPr>
            <a:lvl7pPr marL="3917878" indent="0">
              <a:buNone/>
              <a:defRPr sz="1300"/>
            </a:lvl7pPr>
            <a:lvl8pPr marL="4570857" indent="0">
              <a:buNone/>
              <a:defRPr sz="1300"/>
            </a:lvl8pPr>
            <a:lvl9pPr marL="5223836" indent="0">
              <a:buNone/>
              <a:defRPr sz="13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5A0DE3B2-A425-40B6-963F-BDA111EECB07}"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1920240"/>
            <a:ext cx="13167360" cy="5431156"/>
          </a:xfrm>
          <a:prstGeom prst="rect">
            <a:avLst/>
          </a:prstGeom>
        </p:spPr>
        <p:txBody>
          <a:bodyPr vert="eaVert" lIns="130595" tIns="65298" rIns="130595" bIns="65298"/>
          <a:lstStyle>
            <a:lvl1pPr>
              <a:defRPr sz="3400" baseline="0">
                <a:solidFill>
                  <a:srgbClr val="000000"/>
                </a:solidFill>
                <a:latin typeface="Cambria" pitchFamily="18" charset="0"/>
              </a:defRPr>
            </a:lvl1pPr>
            <a:lvl2pPr>
              <a:defRPr sz="3400" baseline="0">
                <a:solidFill>
                  <a:srgbClr val="000000"/>
                </a:solidFill>
                <a:latin typeface="Cambria" pitchFamily="18" charset="0"/>
              </a:defRPr>
            </a:lvl2pPr>
            <a:lvl3pPr>
              <a:defRPr sz="3400" baseline="0">
                <a:solidFill>
                  <a:srgbClr val="000000"/>
                </a:solidFill>
                <a:latin typeface="Cambria" pitchFamily="18" charset="0"/>
              </a:defRPr>
            </a:lvl3pPr>
            <a:lvl4pPr>
              <a:defRPr sz="3400" baseline="0">
                <a:solidFill>
                  <a:srgbClr val="000000"/>
                </a:solidFill>
                <a:latin typeface="Cambria" pitchFamily="18" charset="0"/>
              </a:defRPr>
            </a:lvl4pPr>
            <a:lvl5pPr>
              <a:defRPr sz="3400" baseline="0">
                <a:solidFill>
                  <a:srgbClr val="000000"/>
                </a:solidFill>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solidFill>
                  <a:schemeClr val="bg1"/>
                </a:solidFill>
              </a:defRPr>
            </a:lvl1pPr>
          </a:lstStyle>
          <a:p>
            <a:pPr>
              <a:defRPr/>
            </a:pPr>
            <a:fld id="{AEF13CF2-F1A4-47CF-BE9B-72AE65D0F813}"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51162" y="476250"/>
            <a:ext cx="3347720" cy="68751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5461" y="476250"/>
            <a:ext cx="9801859" cy="6875146"/>
          </a:xfrm>
          <a:prstGeom prst="rect">
            <a:avLst/>
          </a:prstGeom>
        </p:spPr>
        <p:txBody>
          <a:bodyPr vert="eaVert" lIns="130595" tIns="65298" rIns="130595" bIns="652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solidFill>
                  <a:schemeClr val="bg1"/>
                </a:solidFill>
              </a:defRPr>
            </a:lvl1pPr>
          </a:lstStyle>
          <a:p>
            <a:pPr>
              <a:defRPr/>
            </a:pPr>
            <a:fld id="{5AEECC79-D1B4-4C4E-933E-B5E427388968}"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5468" y="476254"/>
            <a:ext cx="11950699" cy="126111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31520" y="1920240"/>
            <a:ext cx="6461760" cy="2623186"/>
          </a:xfrm>
          <a:prstGeom prst="rect">
            <a:avLst/>
          </a:prstGeom>
        </p:spPr>
        <p:txBody>
          <a:bodyPr lIns="130595" tIns="65298" rIns="130595" bIns="652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31520" y="4726306"/>
            <a:ext cx="6461760" cy="2625090"/>
          </a:xfrm>
          <a:prstGeom prst="rect">
            <a:avLst/>
          </a:prstGeom>
        </p:spPr>
        <p:txBody>
          <a:bodyPr lIns="130595" tIns="65298" rIns="130595" bIns="652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7437120" y="1920240"/>
            <a:ext cx="6461760" cy="5431156"/>
          </a:xfrm>
          <a:prstGeom prst="rect">
            <a:avLst/>
          </a:prstGeom>
        </p:spPr>
        <p:txBody>
          <a:bodyPr lIns="130595" tIns="65298" rIns="130595" bIns="652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solidFill>
                  <a:schemeClr val="bg1"/>
                </a:solidFill>
              </a:defRPr>
            </a:lvl1pPr>
          </a:lstStyle>
          <a:p>
            <a:pPr>
              <a:defRPr/>
            </a:pPr>
            <a:fld id="{930FEDF9-ACED-41DA-B8D2-AF05A8CB33B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74327"/>
            <a:ext cx="13167360" cy="1097279"/>
          </a:xfrm>
        </p:spPr>
        <p:txBody>
          <a:bodyPr/>
          <a:lstStyle>
            <a:lvl1pPr>
              <a:defRPr>
                <a:solidFill>
                  <a:srgbClr val="002F8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1520" y="1645920"/>
            <a:ext cx="13167360" cy="4663440"/>
          </a:xfrm>
        </p:spPr>
        <p:txBody>
          <a:bodyPr>
            <a:normAutofit/>
          </a:bodyPr>
          <a:lstStyle>
            <a:lvl1pPr marL="0" indent="0" algn="l">
              <a:buNone/>
              <a:defRPr sz="3600">
                <a:solidFill>
                  <a:srgbClr val="333333"/>
                </a:solidFill>
              </a:defRPr>
            </a:lvl1pPr>
            <a:lvl2pPr marL="652979" indent="0" algn="ctr">
              <a:buNone/>
              <a:defRPr>
                <a:solidFill>
                  <a:schemeClr val="tx1">
                    <a:tint val="75000"/>
                  </a:schemeClr>
                </a:solidFill>
              </a:defRPr>
            </a:lvl2pPr>
            <a:lvl3pPr marL="1305960" indent="0" algn="ctr">
              <a:buNone/>
              <a:defRPr>
                <a:solidFill>
                  <a:schemeClr val="tx1">
                    <a:tint val="75000"/>
                  </a:schemeClr>
                </a:solidFill>
              </a:defRPr>
            </a:lvl3pPr>
            <a:lvl4pPr marL="1958941" indent="0" algn="ctr">
              <a:buNone/>
              <a:defRPr>
                <a:solidFill>
                  <a:schemeClr val="tx1">
                    <a:tint val="75000"/>
                  </a:schemeClr>
                </a:solidFill>
              </a:defRPr>
            </a:lvl4pPr>
            <a:lvl5pPr marL="2611921" indent="0" algn="ctr">
              <a:buNone/>
              <a:defRPr>
                <a:solidFill>
                  <a:schemeClr val="tx1">
                    <a:tint val="75000"/>
                  </a:schemeClr>
                </a:solidFill>
              </a:defRPr>
            </a:lvl5pPr>
            <a:lvl6pPr marL="3264898" indent="0" algn="ctr">
              <a:buNone/>
              <a:defRPr>
                <a:solidFill>
                  <a:schemeClr val="tx1">
                    <a:tint val="75000"/>
                  </a:schemeClr>
                </a:solidFill>
              </a:defRPr>
            </a:lvl6pPr>
            <a:lvl7pPr marL="3917878" indent="0" algn="ctr">
              <a:buNone/>
              <a:defRPr>
                <a:solidFill>
                  <a:schemeClr val="tx1">
                    <a:tint val="75000"/>
                  </a:schemeClr>
                </a:solidFill>
              </a:defRPr>
            </a:lvl7pPr>
            <a:lvl8pPr marL="4570857" indent="0" algn="ctr">
              <a:buNone/>
              <a:defRPr>
                <a:solidFill>
                  <a:schemeClr val="tx1">
                    <a:tint val="75000"/>
                  </a:schemeClr>
                </a:solidFill>
              </a:defRPr>
            </a:lvl8pPr>
            <a:lvl9pPr marL="5223836" indent="0" algn="ctr">
              <a:buNone/>
              <a:defRPr>
                <a:solidFill>
                  <a:schemeClr val="tx1">
                    <a:tint val="75000"/>
                  </a:schemeClr>
                </a:solidFill>
              </a:defRPr>
            </a:lvl9pPr>
          </a:lstStyle>
          <a:p>
            <a:r>
              <a:rPr lang="en-US" dirty="0" smtClean="0"/>
              <a:t>Click to edit Master subtitle style</a:t>
            </a:r>
          </a:p>
          <a:p>
            <a:endParaRPr lang="en-US" dirty="0" smtClean="0"/>
          </a:p>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920245"/>
            <a:ext cx="13167360" cy="5431156"/>
          </a:xfrm>
          <a:prstGeom prst="rect">
            <a:avLst/>
          </a:prstGeom>
        </p:spPr>
        <p:txBody>
          <a:bodyPr lIns="130595" tIns="65298" rIns="130595" bIns="652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2" y="7494271"/>
            <a:ext cx="3413760" cy="571500"/>
          </a:xfrm>
          <a:prstGeom prst="rect">
            <a:avLst/>
          </a:prstGeom>
        </p:spPr>
        <p:txBody>
          <a:bodyPr lIns="130595" tIns="65298" rIns="130595" bIns="65298"/>
          <a:lstStyle>
            <a:lvl1pPr>
              <a:defRPr/>
            </a:lvl1pPr>
          </a:lstStyle>
          <a:p>
            <a:endParaRPr lang="en-US"/>
          </a:p>
        </p:txBody>
      </p:sp>
      <p:sp>
        <p:nvSpPr>
          <p:cNvPr id="5" name="Footer Placeholder 4"/>
          <p:cNvSpPr>
            <a:spLocks noGrp="1"/>
          </p:cNvSpPr>
          <p:nvPr>
            <p:ph type="ftr" sz="quarter" idx="11"/>
          </p:nvPr>
        </p:nvSpPr>
        <p:spPr>
          <a:xfrm>
            <a:off x="4998720" y="7494271"/>
            <a:ext cx="4632960" cy="571500"/>
          </a:xfrm>
          <a:prstGeom prst="rect">
            <a:avLst/>
          </a:prstGeom>
        </p:spPr>
        <p:txBody>
          <a:bodyPr lIns="130595" tIns="65298" rIns="130595" bIns="65298"/>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C529E3-5224-40F6-B737-2217150B4CCF}" type="slidenum">
              <a:rPr lang="en-US"/>
              <a:pPr/>
              <a:t>‹#›</a:t>
            </a:fld>
            <a:endParaRPr lang="en-US"/>
          </a:p>
        </p:txBody>
      </p:sp>
    </p:spTree>
    <p:extLst>
      <p:ext uri="{BB962C8B-B14F-4D97-AF65-F5344CB8AC3E}">
        <p14:creationId xmlns:p14="http://schemas.microsoft.com/office/powerpoint/2010/main" val="2444842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5462" y="1"/>
            <a:ext cx="11950699" cy="126111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31520" y="1920240"/>
            <a:ext cx="6461760" cy="5431156"/>
          </a:xfrm>
          <a:prstGeom prst="rect">
            <a:avLst/>
          </a:prstGeom>
        </p:spPr>
        <p:txBody>
          <a:bodyPr lIns="130622" tIns="65311" rIns="130622" bIns="65311"/>
          <a:lstStyle/>
          <a:p>
            <a:pPr lvl="0"/>
            <a:endParaRPr lang="en-US" noProof="0" dirty="0" smtClean="0"/>
          </a:p>
        </p:txBody>
      </p:sp>
      <p:sp>
        <p:nvSpPr>
          <p:cNvPr id="4" name="Text Placeholder 3"/>
          <p:cNvSpPr>
            <a:spLocks noGrp="1"/>
          </p:cNvSpPr>
          <p:nvPr>
            <p:ph type="body" sz="half" idx="2"/>
          </p:nvPr>
        </p:nvSpPr>
        <p:spPr>
          <a:xfrm>
            <a:off x="7437120" y="1920240"/>
            <a:ext cx="6461760" cy="5431156"/>
          </a:xfrm>
          <a:prstGeom prst="rect">
            <a:avLst/>
          </a:prstGeom>
        </p:spPr>
        <p:txBody>
          <a:bodyPr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60686A2-7FCE-4154-9064-D1C34895F5D8}" type="slidenum">
              <a:rPr lang="en-US"/>
              <a:pPr>
                <a:defRPr/>
              </a:pPr>
              <a:t>‹#›</a:t>
            </a:fld>
            <a:endParaRPr lang="en-US" dirty="0"/>
          </a:p>
        </p:txBody>
      </p:sp>
    </p:spTree>
    <p:extLst>
      <p:ext uri="{BB962C8B-B14F-4D97-AF65-F5344CB8AC3E}">
        <p14:creationId xmlns:p14="http://schemas.microsoft.com/office/powerpoint/2010/main" val="3144595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920245"/>
            <a:ext cx="13167360" cy="5431156"/>
          </a:xfrm>
          <a:prstGeom prst="rect">
            <a:avLst/>
          </a:prstGeom>
        </p:spPr>
        <p:txBody>
          <a:bodyPr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2" y="7494271"/>
            <a:ext cx="3413760" cy="571500"/>
          </a:xfrm>
          <a:prstGeom prst="rect">
            <a:avLst/>
          </a:prstGeom>
        </p:spPr>
        <p:txBody>
          <a:bodyPr lIns="130622" tIns="65311" rIns="130622" bIns="65311"/>
          <a:lstStyle>
            <a:lvl1pPr>
              <a:defRPr/>
            </a:lvl1pPr>
          </a:lstStyle>
          <a:p>
            <a:endParaRPr lang="en-US"/>
          </a:p>
        </p:txBody>
      </p:sp>
      <p:sp>
        <p:nvSpPr>
          <p:cNvPr id="5" name="Footer Placeholder 4"/>
          <p:cNvSpPr>
            <a:spLocks noGrp="1"/>
          </p:cNvSpPr>
          <p:nvPr>
            <p:ph type="ftr" sz="quarter" idx="11"/>
          </p:nvPr>
        </p:nvSpPr>
        <p:spPr>
          <a:xfrm>
            <a:off x="4998720" y="7494271"/>
            <a:ext cx="4632960" cy="571500"/>
          </a:xfrm>
          <a:prstGeom prst="rect">
            <a:avLst/>
          </a:prstGeom>
        </p:spPr>
        <p:txBody>
          <a:bodyPr lIns="130622" tIns="65311" rIns="130622" bIns="65311"/>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C529E3-5224-40F6-B737-2217150B4CCF}" type="slidenum">
              <a:rPr lang="en-US"/>
              <a:pPr/>
              <a:t>‹#›</a:t>
            </a:fld>
            <a:endParaRPr lang="en-US"/>
          </a:p>
        </p:txBody>
      </p:sp>
    </p:spTree>
    <p:extLst>
      <p:ext uri="{BB962C8B-B14F-4D97-AF65-F5344CB8AC3E}">
        <p14:creationId xmlns:p14="http://schemas.microsoft.com/office/powerpoint/2010/main" val="56020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645921"/>
            <a:ext cx="6461760" cy="5029200"/>
          </a:xfrm>
        </p:spPr>
        <p:txBody>
          <a:bodyPr>
            <a:normAutofit/>
          </a:bodyPr>
          <a:lstStyle>
            <a:lvl1pPr>
              <a:defRPr sz="3100">
                <a:solidFill>
                  <a:srgbClr val="333333"/>
                </a:solidFill>
              </a:defRPr>
            </a:lvl1pPr>
            <a:lvl2pPr>
              <a:defRPr sz="3100">
                <a:solidFill>
                  <a:srgbClr val="333333"/>
                </a:solidFill>
              </a:defRPr>
            </a:lvl2pPr>
            <a:lvl3pPr>
              <a:defRPr sz="3100">
                <a:solidFill>
                  <a:srgbClr val="333333"/>
                </a:solidFill>
              </a:defRPr>
            </a:lvl3pPr>
            <a:lvl4pPr>
              <a:defRPr sz="2900">
                <a:solidFill>
                  <a:srgbClr val="333333"/>
                </a:solidFill>
              </a:defRPr>
            </a:lvl4pPr>
            <a:lvl5pPr>
              <a:defRPr sz="2900">
                <a:solidFill>
                  <a:srgbClr val="333333"/>
                </a:solidFill>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437120" y="1645921"/>
            <a:ext cx="6461760" cy="5029200"/>
          </a:xfrm>
        </p:spPr>
        <p:txBody>
          <a:bodyPr>
            <a:normAutofit/>
          </a:bodyPr>
          <a:lstStyle>
            <a:lvl1pPr>
              <a:defRPr sz="3100">
                <a:solidFill>
                  <a:srgbClr val="333333"/>
                </a:solidFill>
              </a:defRPr>
            </a:lvl1pPr>
            <a:lvl2pPr>
              <a:defRPr sz="3100">
                <a:solidFill>
                  <a:srgbClr val="333333"/>
                </a:solidFill>
              </a:defRPr>
            </a:lvl2pPr>
            <a:lvl3pPr>
              <a:defRPr sz="3100">
                <a:solidFill>
                  <a:srgbClr val="333333"/>
                </a:solidFill>
              </a:defRPr>
            </a:lvl3pPr>
            <a:lvl4pPr>
              <a:defRPr sz="2900">
                <a:solidFill>
                  <a:srgbClr val="333333"/>
                </a:solidFill>
              </a:defRPr>
            </a:lvl4pPr>
            <a:lvl5pPr>
              <a:defRPr sz="2900">
                <a:solidFill>
                  <a:srgbClr val="333333"/>
                </a:solidFill>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6698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9" y="2555879"/>
            <a:ext cx="12436475" cy="17653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3925" y="4664075"/>
            <a:ext cx="10242550" cy="2101850"/>
          </a:xfrm>
        </p:spPr>
        <p:txBody>
          <a:bodyPr/>
          <a:lstStyle>
            <a:lvl1pPr marL="0" indent="0" algn="ctr">
              <a:buNone/>
              <a:defRPr>
                <a:solidFill>
                  <a:schemeClr val="tx1">
                    <a:tint val="75000"/>
                  </a:schemeClr>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83C88-BE76-4213-BB3E-3DFFF7C2B14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2709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83C88-BE76-4213-BB3E-3DFFF7C2B14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222356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7"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7" y="3487739"/>
            <a:ext cx="12436475" cy="1800226"/>
          </a:xfrm>
        </p:spPr>
        <p:txBody>
          <a:bodyPr anchor="b"/>
          <a:lstStyle>
            <a:lvl1pPr marL="0" indent="0">
              <a:buNone/>
              <a:defRPr sz="2000">
                <a:solidFill>
                  <a:schemeClr val="tx1">
                    <a:tint val="75000"/>
                  </a:schemeClr>
                </a:solidFill>
              </a:defRPr>
            </a:lvl1pPr>
            <a:lvl2pPr marL="457109" indent="0">
              <a:buNone/>
              <a:defRPr sz="1900">
                <a:solidFill>
                  <a:schemeClr val="tx1">
                    <a:tint val="75000"/>
                  </a:schemeClr>
                </a:solidFill>
              </a:defRPr>
            </a:lvl2pPr>
            <a:lvl3pPr marL="914217" indent="0">
              <a:buNone/>
              <a:defRPr sz="1600">
                <a:solidFill>
                  <a:schemeClr val="tx1">
                    <a:tint val="75000"/>
                  </a:schemeClr>
                </a:solidFill>
              </a:defRPr>
            </a:lvl3pPr>
            <a:lvl4pPr marL="1371326" indent="0">
              <a:buNone/>
              <a:defRPr sz="1400">
                <a:solidFill>
                  <a:schemeClr val="tx1">
                    <a:tint val="75000"/>
                  </a:schemeClr>
                </a:solidFill>
              </a:defRPr>
            </a:lvl4pPr>
            <a:lvl5pPr marL="1828434" indent="0">
              <a:buNone/>
              <a:defRPr sz="1400">
                <a:solidFill>
                  <a:schemeClr val="tx1">
                    <a:tint val="75000"/>
                  </a:schemeClr>
                </a:solidFill>
              </a:defRPr>
            </a:lvl5pPr>
            <a:lvl6pPr marL="2285543" indent="0">
              <a:buNone/>
              <a:defRPr sz="1400">
                <a:solidFill>
                  <a:schemeClr val="tx1">
                    <a:tint val="75000"/>
                  </a:schemeClr>
                </a:solidFill>
              </a:defRPr>
            </a:lvl6pPr>
            <a:lvl7pPr marL="2742651"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83C88-BE76-4213-BB3E-3DFFF7C2B14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4C47F-FA83-4594-8FCA-B2EC70F0A554}" type="slidenum">
              <a:rPr lang="en-US" smtClean="0"/>
              <a:t>‹#›</a:t>
            </a:fld>
            <a:endParaRPr lang="en-US"/>
          </a:p>
        </p:txBody>
      </p:sp>
    </p:spTree>
    <p:extLst>
      <p:ext uri="{BB962C8B-B14F-4D97-AF65-F5344CB8AC3E}">
        <p14:creationId xmlns:p14="http://schemas.microsoft.com/office/powerpoint/2010/main" val="218618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jpe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520" y="329566"/>
            <a:ext cx="13167360" cy="1139190"/>
          </a:xfrm>
          <a:prstGeom prst="rect">
            <a:avLst/>
          </a:prstGeom>
          <a:noFill/>
          <a:ln w="9525">
            <a:noFill/>
            <a:miter lim="800000"/>
            <a:headEnd/>
            <a:tailEnd/>
          </a:ln>
        </p:spPr>
        <p:txBody>
          <a:bodyPr vert="horz" wrap="square" lIns="130595" tIns="65298" rIns="130595" bIns="6529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31520" y="1548766"/>
            <a:ext cx="13167360" cy="5465444"/>
          </a:xfrm>
          <a:prstGeom prst="rect">
            <a:avLst/>
          </a:prstGeom>
          <a:noFill/>
          <a:ln w="9525">
            <a:noFill/>
            <a:miter lim="800000"/>
            <a:headEnd/>
            <a:tailEnd/>
          </a:ln>
        </p:spPr>
        <p:txBody>
          <a:bodyPr vert="horz" wrap="square" lIns="130595" tIns="65298" rIns="130595" bIns="6529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7" descr="DHS_fema_W"/>
          <p:cNvPicPr>
            <a:picLocks noChangeAspect="1" noChangeArrowheads="1"/>
          </p:cNvPicPr>
          <p:nvPr/>
        </p:nvPicPr>
        <p:blipFill>
          <a:blip r:embed="rId8" cstate="print"/>
          <a:srcRect l="4437" t="11070" r="6926" b="14211"/>
          <a:stretch>
            <a:fillRect/>
          </a:stretch>
        </p:blipFill>
        <p:spPr bwMode="auto">
          <a:xfrm>
            <a:off x="482600" y="6995160"/>
            <a:ext cx="3566160" cy="1087756"/>
          </a:xfrm>
          <a:prstGeom prst="rect">
            <a:avLst/>
          </a:prstGeom>
          <a:noFill/>
          <a:ln w="9525">
            <a:noFill/>
            <a:miter lim="800000"/>
            <a:headEnd/>
            <a:tailEnd/>
          </a:ln>
        </p:spPr>
      </p:pic>
      <p:sp>
        <p:nvSpPr>
          <p:cNvPr id="6" name="Slide Number Placeholder 2"/>
          <p:cNvSpPr txBox="1">
            <a:spLocks noGrp="1"/>
          </p:cNvSpPr>
          <p:nvPr/>
        </p:nvSpPr>
        <p:spPr bwMode="black">
          <a:xfrm>
            <a:off x="13114021" y="7599008"/>
            <a:ext cx="1219200" cy="485814"/>
          </a:xfrm>
          <a:prstGeom prst="rect">
            <a:avLst/>
          </a:prstGeom>
          <a:noFill/>
          <a:ln w="9525">
            <a:noFill/>
            <a:miter lim="800000"/>
            <a:headEnd/>
            <a:tailEnd/>
          </a:ln>
        </p:spPr>
        <p:txBody>
          <a:bodyPr lIns="130595" tIns="65298" rIns="130595" bIns="65298" anchor="b">
            <a:spAutoFit/>
          </a:bodyPr>
          <a:lstStyle/>
          <a:p>
            <a:pPr algn="r" defTabSz="652979">
              <a:defRPr/>
            </a:pPr>
            <a:fld id="{809A2FF9-DB29-4EDD-A0C6-CBC26F0D1228}" type="slidenum">
              <a:rPr lang="en-US">
                <a:solidFill>
                  <a:srgbClr val="000000"/>
                </a:solidFill>
                <a:ea typeface="Arial Unicode MS" pitchFamily="34" charset="-128"/>
                <a:cs typeface="Arial Unicode MS" pitchFamily="34" charset="-128"/>
              </a:rPr>
              <a:pPr algn="r" defTabSz="652979">
                <a:defRPr/>
              </a:pPr>
              <a:t>‹#›</a:t>
            </a:fld>
            <a:endParaRPr lang="en-US" dirty="0">
              <a:solidFill>
                <a:srgbClr val="000000"/>
              </a:solidFill>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40" r:id="rId6"/>
  </p:sldLayoutIdLst>
  <p:hf hdr="0" ftr="0" dt="0"/>
  <p:txStyles>
    <p:titleStyle>
      <a:lvl1pPr algn="l" rtl="0" eaLnBrk="0" fontAlgn="base" hangingPunct="0">
        <a:spcBef>
          <a:spcPct val="0"/>
        </a:spcBef>
        <a:spcAft>
          <a:spcPct val="0"/>
        </a:spcAft>
        <a:defRPr sz="6000">
          <a:solidFill>
            <a:srgbClr val="000063"/>
          </a:solidFill>
          <a:latin typeface="+mj-lt"/>
          <a:ea typeface="+mj-ea"/>
          <a:cs typeface="+mj-cs"/>
        </a:defRPr>
      </a:lvl1pPr>
      <a:lvl2pPr algn="l" rtl="0" eaLnBrk="0" fontAlgn="base" hangingPunct="0">
        <a:spcBef>
          <a:spcPct val="0"/>
        </a:spcBef>
        <a:spcAft>
          <a:spcPct val="0"/>
        </a:spcAft>
        <a:defRPr sz="6000">
          <a:solidFill>
            <a:srgbClr val="000063"/>
          </a:solidFill>
          <a:latin typeface="Times New Roman" pitchFamily="18" charset="0"/>
        </a:defRPr>
      </a:lvl2pPr>
      <a:lvl3pPr algn="l" rtl="0" eaLnBrk="0" fontAlgn="base" hangingPunct="0">
        <a:spcBef>
          <a:spcPct val="0"/>
        </a:spcBef>
        <a:spcAft>
          <a:spcPct val="0"/>
        </a:spcAft>
        <a:defRPr sz="6000">
          <a:solidFill>
            <a:srgbClr val="000063"/>
          </a:solidFill>
          <a:latin typeface="Times New Roman" pitchFamily="18" charset="0"/>
        </a:defRPr>
      </a:lvl3pPr>
      <a:lvl4pPr algn="l" rtl="0" eaLnBrk="0" fontAlgn="base" hangingPunct="0">
        <a:spcBef>
          <a:spcPct val="0"/>
        </a:spcBef>
        <a:spcAft>
          <a:spcPct val="0"/>
        </a:spcAft>
        <a:defRPr sz="6000">
          <a:solidFill>
            <a:srgbClr val="000063"/>
          </a:solidFill>
          <a:latin typeface="Times New Roman" pitchFamily="18" charset="0"/>
        </a:defRPr>
      </a:lvl4pPr>
      <a:lvl5pPr algn="l" rtl="0" eaLnBrk="0" fontAlgn="base" hangingPunct="0">
        <a:spcBef>
          <a:spcPct val="0"/>
        </a:spcBef>
        <a:spcAft>
          <a:spcPct val="0"/>
        </a:spcAft>
        <a:defRPr sz="6000">
          <a:solidFill>
            <a:srgbClr val="000063"/>
          </a:solidFill>
          <a:latin typeface="Times New Roman" pitchFamily="18" charset="0"/>
        </a:defRPr>
      </a:lvl5pPr>
      <a:lvl6pPr marL="652979" algn="l" rtl="0" fontAlgn="base">
        <a:spcBef>
          <a:spcPct val="0"/>
        </a:spcBef>
        <a:spcAft>
          <a:spcPct val="0"/>
        </a:spcAft>
        <a:defRPr sz="6000">
          <a:solidFill>
            <a:srgbClr val="000063"/>
          </a:solidFill>
          <a:latin typeface="Times New Roman" pitchFamily="18" charset="0"/>
        </a:defRPr>
      </a:lvl6pPr>
      <a:lvl7pPr marL="1305960" algn="l" rtl="0" fontAlgn="base">
        <a:spcBef>
          <a:spcPct val="0"/>
        </a:spcBef>
        <a:spcAft>
          <a:spcPct val="0"/>
        </a:spcAft>
        <a:defRPr sz="6000">
          <a:solidFill>
            <a:srgbClr val="000063"/>
          </a:solidFill>
          <a:latin typeface="Times New Roman" pitchFamily="18" charset="0"/>
        </a:defRPr>
      </a:lvl7pPr>
      <a:lvl8pPr marL="1958941" algn="l" rtl="0" fontAlgn="base">
        <a:spcBef>
          <a:spcPct val="0"/>
        </a:spcBef>
        <a:spcAft>
          <a:spcPct val="0"/>
        </a:spcAft>
        <a:defRPr sz="6000">
          <a:solidFill>
            <a:srgbClr val="000063"/>
          </a:solidFill>
          <a:latin typeface="Times New Roman" pitchFamily="18" charset="0"/>
        </a:defRPr>
      </a:lvl8pPr>
      <a:lvl9pPr marL="2611921" algn="l" rtl="0" fontAlgn="base">
        <a:spcBef>
          <a:spcPct val="0"/>
        </a:spcBef>
        <a:spcAft>
          <a:spcPct val="0"/>
        </a:spcAft>
        <a:defRPr sz="6000">
          <a:solidFill>
            <a:srgbClr val="000063"/>
          </a:solidFill>
          <a:latin typeface="Times New Roman" pitchFamily="18" charset="0"/>
        </a:defRPr>
      </a:lvl9pPr>
    </p:titleStyle>
    <p:bodyStyle>
      <a:lvl1pPr marL="489736" indent="-489736" algn="l" rtl="0" eaLnBrk="0" fontAlgn="base" hangingPunct="0">
        <a:spcBef>
          <a:spcPct val="20000"/>
        </a:spcBef>
        <a:spcAft>
          <a:spcPct val="0"/>
        </a:spcAft>
        <a:buFont typeface="Wingdings" pitchFamily="2" charset="2"/>
        <a:buChar char="§"/>
        <a:defRPr sz="3400">
          <a:solidFill>
            <a:schemeClr val="tx1"/>
          </a:solidFill>
          <a:latin typeface="Cambria" pitchFamily="18" charset="0"/>
          <a:ea typeface="+mn-ea"/>
          <a:cs typeface="+mn-cs"/>
        </a:defRPr>
      </a:lvl1pPr>
      <a:lvl2pPr marL="1061093" indent="-408114" algn="l" rtl="0" eaLnBrk="0" fontAlgn="base" hangingPunct="0">
        <a:spcBef>
          <a:spcPct val="20000"/>
        </a:spcBef>
        <a:spcAft>
          <a:spcPct val="0"/>
        </a:spcAft>
        <a:buFont typeface="Wingdings" pitchFamily="2" charset="2"/>
        <a:buChar char="§"/>
        <a:defRPr sz="3100">
          <a:solidFill>
            <a:schemeClr val="tx1"/>
          </a:solidFill>
          <a:latin typeface="Cambria" pitchFamily="18" charset="0"/>
        </a:defRPr>
      </a:lvl2pPr>
      <a:lvl3pPr marL="1632450" indent="-326489" algn="l" rtl="0" eaLnBrk="0" fontAlgn="base" hangingPunct="0">
        <a:spcBef>
          <a:spcPct val="20000"/>
        </a:spcBef>
        <a:spcAft>
          <a:spcPct val="0"/>
        </a:spcAft>
        <a:buFont typeface="Wingdings" pitchFamily="2" charset="2"/>
        <a:buChar char="§"/>
        <a:defRPr sz="3100">
          <a:solidFill>
            <a:schemeClr val="tx1"/>
          </a:solidFill>
          <a:latin typeface="Cambria" pitchFamily="18" charset="0"/>
        </a:defRPr>
      </a:lvl3pPr>
      <a:lvl4pPr marL="2285429" indent="-326489" algn="l" rtl="0" eaLnBrk="0" fontAlgn="base" hangingPunct="0">
        <a:spcBef>
          <a:spcPct val="20000"/>
        </a:spcBef>
        <a:spcAft>
          <a:spcPct val="0"/>
        </a:spcAft>
        <a:buFont typeface="Wingdings" pitchFamily="2" charset="2"/>
        <a:buChar char="§"/>
        <a:defRPr sz="2900">
          <a:solidFill>
            <a:schemeClr val="tx1"/>
          </a:solidFill>
          <a:latin typeface="Cambria" pitchFamily="18" charset="0"/>
        </a:defRPr>
      </a:lvl4pPr>
      <a:lvl5pPr marL="2938407" indent="-326489" algn="l" rtl="0" eaLnBrk="0" fontAlgn="base" hangingPunct="0">
        <a:spcBef>
          <a:spcPct val="20000"/>
        </a:spcBef>
        <a:spcAft>
          <a:spcPct val="0"/>
        </a:spcAft>
        <a:buFont typeface="Wingdings" pitchFamily="2" charset="2"/>
        <a:buChar char="§"/>
        <a:defRPr sz="2900">
          <a:solidFill>
            <a:schemeClr val="tx1"/>
          </a:solidFill>
          <a:latin typeface="Cambria" pitchFamily="18" charset="0"/>
        </a:defRPr>
      </a:lvl5pPr>
      <a:lvl6pPr marL="3591386" indent="-326489" algn="l" rtl="0" fontAlgn="base">
        <a:spcBef>
          <a:spcPct val="20000"/>
        </a:spcBef>
        <a:spcAft>
          <a:spcPct val="0"/>
        </a:spcAft>
        <a:buFont typeface="Wingdings" pitchFamily="2" charset="2"/>
        <a:buChar char="§"/>
        <a:defRPr>
          <a:solidFill>
            <a:schemeClr val="tx1"/>
          </a:solidFill>
          <a:latin typeface="+mn-lt"/>
        </a:defRPr>
      </a:lvl6pPr>
      <a:lvl7pPr marL="4244366" indent="-326489" algn="l" rtl="0" fontAlgn="base">
        <a:spcBef>
          <a:spcPct val="20000"/>
        </a:spcBef>
        <a:spcAft>
          <a:spcPct val="0"/>
        </a:spcAft>
        <a:buFont typeface="Wingdings" pitchFamily="2" charset="2"/>
        <a:buChar char="§"/>
        <a:defRPr>
          <a:solidFill>
            <a:schemeClr val="tx1"/>
          </a:solidFill>
          <a:latin typeface="+mn-lt"/>
        </a:defRPr>
      </a:lvl7pPr>
      <a:lvl8pPr marL="4897347" indent="-326489" algn="l" rtl="0" fontAlgn="base">
        <a:spcBef>
          <a:spcPct val="20000"/>
        </a:spcBef>
        <a:spcAft>
          <a:spcPct val="0"/>
        </a:spcAft>
        <a:buFont typeface="Wingdings" pitchFamily="2" charset="2"/>
        <a:buChar char="§"/>
        <a:defRPr>
          <a:solidFill>
            <a:schemeClr val="tx1"/>
          </a:solidFill>
          <a:latin typeface="+mn-lt"/>
        </a:defRPr>
      </a:lvl8pPr>
      <a:lvl9pPr marL="5550327" indent="-326489" algn="l" rtl="0" fontAlgn="base">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1305960" rtl="0" eaLnBrk="1" latinLnBrk="0" hangingPunct="1">
        <a:defRPr sz="2600" kern="1200">
          <a:solidFill>
            <a:schemeClr val="tx1"/>
          </a:solidFill>
          <a:latin typeface="+mn-lt"/>
          <a:ea typeface="+mn-ea"/>
          <a:cs typeface="+mn-cs"/>
        </a:defRPr>
      </a:lvl1pPr>
      <a:lvl2pPr marL="652979" algn="l" defTabSz="1305960" rtl="0" eaLnBrk="1" latinLnBrk="0" hangingPunct="1">
        <a:defRPr sz="2600" kern="1200">
          <a:solidFill>
            <a:schemeClr val="tx1"/>
          </a:solidFill>
          <a:latin typeface="+mn-lt"/>
          <a:ea typeface="+mn-ea"/>
          <a:cs typeface="+mn-cs"/>
        </a:defRPr>
      </a:lvl2pPr>
      <a:lvl3pPr marL="1305960" algn="l" defTabSz="1305960" rtl="0" eaLnBrk="1" latinLnBrk="0" hangingPunct="1">
        <a:defRPr sz="2600" kern="1200">
          <a:solidFill>
            <a:schemeClr val="tx1"/>
          </a:solidFill>
          <a:latin typeface="+mn-lt"/>
          <a:ea typeface="+mn-ea"/>
          <a:cs typeface="+mn-cs"/>
        </a:defRPr>
      </a:lvl3pPr>
      <a:lvl4pPr marL="1958941" algn="l" defTabSz="1305960" rtl="0" eaLnBrk="1" latinLnBrk="0" hangingPunct="1">
        <a:defRPr sz="2600" kern="1200">
          <a:solidFill>
            <a:schemeClr val="tx1"/>
          </a:solidFill>
          <a:latin typeface="+mn-lt"/>
          <a:ea typeface="+mn-ea"/>
          <a:cs typeface="+mn-cs"/>
        </a:defRPr>
      </a:lvl4pPr>
      <a:lvl5pPr marL="2611921" algn="l" defTabSz="1305960" rtl="0" eaLnBrk="1" latinLnBrk="0" hangingPunct="1">
        <a:defRPr sz="2600" kern="1200">
          <a:solidFill>
            <a:schemeClr val="tx1"/>
          </a:solidFill>
          <a:latin typeface="+mn-lt"/>
          <a:ea typeface="+mn-ea"/>
          <a:cs typeface="+mn-cs"/>
        </a:defRPr>
      </a:lvl5pPr>
      <a:lvl6pPr marL="3264898" algn="l" defTabSz="1305960" rtl="0" eaLnBrk="1" latinLnBrk="0" hangingPunct="1">
        <a:defRPr sz="2600" kern="1200">
          <a:solidFill>
            <a:schemeClr val="tx1"/>
          </a:solidFill>
          <a:latin typeface="+mn-lt"/>
          <a:ea typeface="+mn-ea"/>
          <a:cs typeface="+mn-cs"/>
        </a:defRPr>
      </a:lvl6pPr>
      <a:lvl7pPr marL="3917878" algn="l" defTabSz="1305960" rtl="0" eaLnBrk="1" latinLnBrk="0" hangingPunct="1">
        <a:defRPr sz="2600" kern="1200">
          <a:solidFill>
            <a:schemeClr val="tx1"/>
          </a:solidFill>
          <a:latin typeface="+mn-lt"/>
          <a:ea typeface="+mn-ea"/>
          <a:cs typeface="+mn-cs"/>
        </a:defRPr>
      </a:lvl7pPr>
      <a:lvl8pPr marL="4570857" algn="l" defTabSz="1305960" rtl="0" eaLnBrk="1" latinLnBrk="0" hangingPunct="1">
        <a:defRPr sz="2600" kern="1200">
          <a:solidFill>
            <a:schemeClr val="tx1"/>
          </a:solidFill>
          <a:latin typeface="+mn-lt"/>
          <a:ea typeface="+mn-ea"/>
          <a:cs typeface="+mn-cs"/>
        </a:defRPr>
      </a:lvl8pPr>
      <a:lvl9pPr marL="5223836" algn="l" defTabSz="13059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44" y="330200"/>
            <a:ext cx="13166725" cy="1371600"/>
          </a:xfrm>
          <a:prstGeom prst="rect">
            <a:avLst/>
          </a:prstGeom>
        </p:spPr>
        <p:txBody>
          <a:bodyPr vert="horz" lIns="91423" tIns="45711" rIns="91423"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844" y="1920875"/>
            <a:ext cx="13166725" cy="5430838"/>
          </a:xfrm>
          <a:prstGeom prst="rect">
            <a:avLst/>
          </a:prstGeom>
        </p:spPr>
        <p:txBody>
          <a:bodyPr vert="horz" lIns="91423" tIns="45711" rIns="91423"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844" y="7627942"/>
            <a:ext cx="3413125" cy="438150"/>
          </a:xfrm>
          <a:prstGeom prst="rect">
            <a:avLst/>
          </a:prstGeom>
        </p:spPr>
        <p:txBody>
          <a:bodyPr vert="horz" lIns="91423" tIns="45711" rIns="91423" bIns="45711" rtlCol="0" anchor="ctr"/>
          <a:lstStyle>
            <a:lvl1pPr algn="l">
              <a:defRPr sz="1100">
                <a:solidFill>
                  <a:schemeClr val="tx1">
                    <a:tint val="75000"/>
                  </a:schemeClr>
                </a:solidFill>
              </a:defRPr>
            </a:lvl1pPr>
          </a:lstStyle>
          <a:p>
            <a:fld id="{29783C88-BE76-4213-BB3E-3DFFF7C2B143}" type="datetimeFigureOut">
              <a:rPr lang="en-US" smtClean="0"/>
              <a:t>1/13/2016</a:t>
            </a:fld>
            <a:endParaRPr lang="en-US"/>
          </a:p>
        </p:txBody>
      </p:sp>
      <p:sp>
        <p:nvSpPr>
          <p:cNvPr id="5" name="Footer Placeholder 4"/>
          <p:cNvSpPr>
            <a:spLocks noGrp="1"/>
          </p:cNvSpPr>
          <p:nvPr>
            <p:ph type="ftr" sz="quarter" idx="3"/>
          </p:nvPr>
        </p:nvSpPr>
        <p:spPr>
          <a:xfrm>
            <a:off x="4999044" y="7627942"/>
            <a:ext cx="4632325" cy="438150"/>
          </a:xfrm>
          <a:prstGeom prst="rect">
            <a:avLst/>
          </a:prstGeom>
        </p:spPr>
        <p:txBody>
          <a:bodyPr vert="horz" lIns="91423" tIns="45711" rIns="91423" bIns="45711"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444" y="7627942"/>
            <a:ext cx="3413125" cy="438150"/>
          </a:xfrm>
          <a:prstGeom prst="rect">
            <a:avLst/>
          </a:prstGeom>
        </p:spPr>
        <p:txBody>
          <a:bodyPr vert="horz" lIns="91423" tIns="45711" rIns="91423" bIns="45711" rtlCol="0" anchor="ctr"/>
          <a:lstStyle>
            <a:lvl1pPr algn="r">
              <a:defRPr sz="1100">
                <a:solidFill>
                  <a:schemeClr val="tx1">
                    <a:tint val="75000"/>
                  </a:schemeClr>
                </a:solidFill>
              </a:defRPr>
            </a:lvl1pPr>
          </a:lstStyle>
          <a:p>
            <a:fld id="{9714C47F-FA83-4594-8FCA-B2EC70F0A554}" type="slidenum">
              <a:rPr lang="en-US" smtClean="0"/>
              <a:t>‹#›</a:t>
            </a:fld>
            <a:endParaRPr lang="en-US"/>
          </a:p>
        </p:txBody>
      </p:sp>
    </p:spTree>
    <p:extLst>
      <p:ext uri="{BB962C8B-B14F-4D97-AF65-F5344CB8AC3E}">
        <p14:creationId xmlns:p14="http://schemas.microsoft.com/office/powerpoint/2010/main" val="33962380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txStyles>
    <p:titleStyle>
      <a:lvl1pPr algn="ctr" defTabSz="914217" rtl="0" eaLnBrk="1" latinLnBrk="0" hangingPunct="1">
        <a:spcBef>
          <a:spcPct val="0"/>
        </a:spcBef>
        <a:buNone/>
        <a:defRPr sz="4400" kern="1200">
          <a:solidFill>
            <a:schemeClr val="tx1"/>
          </a:solidFill>
          <a:latin typeface="+mj-lt"/>
          <a:ea typeface="+mj-ea"/>
          <a:cs typeface="+mj-cs"/>
        </a:defRPr>
      </a:lvl1pPr>
    </p:titleStyle>
    <p:bodyStyle>
      <a:lvl1pPr marL="342831" indent="-342831" algn="l" defTabSz="914217"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42801" indent="-285693" algn="l" defTabSz="914217"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71" indent="-228554" algn="l" defTabSz="9142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9"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900" kern="1200">
          <a:solidFill>
            <a:schemeClr val="tx1"/>
          </a:solidFill>
          <a:latin typeface="+mn-lt"/>
          <a:ea typeface="+mn-ea"/>
          <a:cs typeface="+mn-cs"/>
        </a:defRPr>
      </a:lvl1pPr>
      <a:lvl2pPr marL="457109" algn="l" defTabSz="914217" rtl="0" eaLnBrk="1" latinLnBrk="0" hangingPunct="1">
        <a:defRPr sz="1900" kern="1200">
          <a:solidFill>
            <a:schemeClr val="tx1"/>
          </a:solidFill>
          <a:latin typeface="+mn-lt"/>
          <a:ea typeface="+mn-ea"/>
          <a:cs typeface="+mn-cs"/>
        </a:defRPr>
      </a:lvl2pPr>
      <a:lvl3pPr marL="914217" algn="l" defTabSz="914217" rtl="0" eaLnBrk="1" latinLnBrk="0" hangingPunct="1">
        <a:defRPr sz="1900" kern="1200">
          <a:solidFill>
            <a:schemeClr val="tx1"/>
          </a:solidFill>
          <a:latin typeface="+mn-lt"/>
          <a:ea typeface="+mn-ea"/>
          <a:cs typeface="+mn-cs"/>
        </a:defRPr>
      </a:lvl3pPr>
      <a:lvl4pPr marL="1371326" algn="l" defTabSz="914217" rtl="0" eaLnBrk="1" latinLnBrk="0" hangingPunct="1">
        <a:defRPr sz="1900" kern="1200">
          <a:solidFill>
            <a:schemeClr val="tx1"/>
          </a:solidFill>
          <a:latin typeface="+mn-lt"/>
          <a:ea typeface="+mn-ea"/>
          <a:cs typeface="+mn-cs"/>
        </a:defRPr>
      </a:lvl4pPr>
      <a:lvl5pPr marL="1828434" algn="l" defTabSz="914217" rtl="0" eaLnBrk="1" latinLnBrk="0" hangingPunct="1">
        <a:defRPr sz="1900" kern="1200">
          <a:solidFill>
            <a:schemeClr val="tx1"/>
          </a:solidFill>
          <a:latin typeface="+mn-lt"/>
          <a:ea typeface="+mn-ea"/>
          <a:cs typeface="+mn-cs"/>
        </a:defRPr>
      </a:lvl5pPr>
      <a:lvl6pPr marL="2285543" algn="l" defTabSz="914217" rtl="0" eaLnBrk="1" latinLnBrk="0" hangingPunct="1">
        <a:defRPr sz="1900" kern="1200">
          <a:solidFill>
            <a:schemeClr val="tx1"/>
          </a:solidFill>
          <a:latin typeface="+mn-lt"/>
          <a:ea typeface="+mn-ea"/>
          <a:cs typeface="+mn-cs"/>
        </a:defRPr>
      </a:lvl6pPr>
      <a:lvl7pPr marL="2742651" algn="l" defTabSz="914217" rtl="0" eaLnBrk="1" latinLnBrk="0" hangingPunct="1">
        <a:defRPr sz="1900" kern="1200">
          <a:solidFill>
            <a:schemeClr val="tx1"/>
          </a:solidFill>
          <a:latin typeface="+mn-lt"/>
          <a:ea typeface="+mn-ea"/>
          <a:cs typeface="+mn-cs"/>
        </a:defRPr>
      </a:lvl7pPr>
      <a:lvl8pPr marL="3199760" algn="l" defTabSz="914217" rtl="0" eaLnBrk="1" latinLnBrk="0" hangingPunct="1">
        <a:defRPr sz="1900" kern="1200">
          <a:solidFill>
            <a:schemeClr val="tx1"/>
          </a:solidFill>
          <a:latin typeface="+mn-lt"/>
          <a:ea typeface="+mn-ea"/>
          <a:cs typeface="+mn-cs"/>
        </a:defRPr>
      </a:lvl8pPr>
      <a:lvl9pPr marL="3656869" algn="l" defTabSz="91421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5468" y="476254"/>
            <a:ext cx="11950699" cy="1261110"/>
          </a:xfrm>
          <a:prstGeom prst="rect">
            <a:avLst/>
          </a:prstGeom>
          <a:noFill/>
          <a:ln w="9525">
            <a:noFill/>
            <a:miter lim="800000"/>
            <a:headEnd/>
            <a:tailEnd/>
          </a:ln>
        </p:spPr>
        <p:txBody>
          <a:bodyPr vert="horz" wrap="square" lIns="130595" tIns="65298" rIns="130595" bIns="65298"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sldNum" sz="quarter" idx="4"/>
          </p:nvPr>
        </p:nvSpPr>
        <p:spPr bwMode="black">
          <a:xfrm>
            <a:off x="13776960" y="7649577"/>
            <a:ext cx="731520" cy="378093"/>
          </a:xfrm>
          <a:prstGeom prst="rect">
            <a:avLst/>
          </a:prstGeom>
          <a:noFill/>
          <a:ln w="9525">
            <a:noFill/>
            <a:miter lim="800000"/>
            <a:headEnd/>
            <a:tailEnd/>
          </a:ln>
          <a:effectLst/>
        </p:spPr>
        <p:txBody>
          <a:bodyPr vert="horz" wrap="square" lIns="130595" tIns="65298" rIns="130595" bIns="65298" numCol="1" anchor="b" anchorCtr="0" compatLnSpc="1">
            <a:prstTxWarp prst="textNoShape">
              <a:avLst/>
            </a:prstTxWarp>
            <a:spAutoFit/>
          </a:bodyPr>
          <a:lstStyle>
            <a:lvl1pPr eaLnBrk="0" hangingPunct="0">
              <a:defRPr sz="1600">
                <a:solidFill>
                  <a:srgbClr val="FFFFFF"/>
                </a:solidFill>
              </a:defRPr>
            </a:lvl1pPr>
          </a:lstStyle>
          <a:p>
            <a:pPr>
              <a:defRPr/>
            </a:pPr>
            <a:fld id="{3DEED8C2-C1FA-4C7E-AAF5-492254E4CA3F}" type="slidenum">
              <a:rPr lang="en-US"/>
              <a:pPr>
                <a:defRPr/>
              </a:pPr>
              <a:t>‹#›</a:t>
            </a:fld>
            <a:endParaRPr lang="en-US" dirty="0"/>
          </a:p>
        </p:txBody>
      </p:sp>
      <p:sp>
        <p:nvSpPr>
          <p:cNvPr id="6148" name="Rectangle 4"/>
          <p:cNvSpPr>
            <a:spLocks noChangeArrowheads="1"/>
          </p:cNvSpPr>
          <p:nvPr/>
        </p:nvSpPr>
        <p:spPr bwMode="black">
          <a:xfrm>
            <a:off x="9265920" y="7680960"/>
            <a:ext cx="5608320" cy="365760"/>
          </a:xfrm>
          <a:prstGeom prst="rect">
            <a:avLst/>
          </a:prstGeom>
          <a:noFill/>
          <a:ln w="9525">
            <a:noFill/>
            <a:miter lim="800000"/>
            <a:headEnd/>
            <a:tailEnd/>
          </a:ln>
          <a:effectLst/>
        </p:spPr>
        <p:txBody>
          <a:bodyPr lIns="130595" tIns="65298" rIns="130595" bIns="65298" anchor="b"/>
          <a:lstStyle/>
          <a:p>
            <a:pPr eaLnBrk="0" hangingPunct="0">
              <a:defRPr/>
            </a:pPr>
            <a:r>
              <a:rPr lang="en-US" sz="1600" dirty="0">
                <a:solidFill>
                  <a:srgbClr val="FFFFFF"/>
                </a:solidFill>
              </a:rPr>
              <a:t>Presenter’s Name          June 17, 2003</a:t>
            </a:r>
          </a:p>
        </p:txBody>
      </p:sp>
      <p:pic>
        <p:nvPicPr>
          <p:cNvPr id="1029" name="Picture 6"/>
          <p:cNvPicPr>
            <a:picLocks noChangeAspect="1" noChangeArrowheads="1"/>
          </p:cNvPicPr>
          <p:nvPr/>
        </p:nvPicPr>
        <p:blipFill>
          <a:blip r:embed="rId17" cstate="print"/>
          <a:srcRect/>
          <a:stretch>
            <a:fillRect/>
          </a:stretch>
        </p:blipFill>
        <p:spPr bwMode="auto">
          <a:xfrm>
            <a:off x="0" y="7103746"/>
            <a:ext cx="14630400" cy="1125854"/>
          </a:xfrm>
          <a:prstGeom prst="rect">
            <a:avLst/>
          </a:prstGeom>
          <a:noFill/>
          <a:ln w="9525">
            <a:noFill/>
            <a:round/>
            <a:headEnd/>
            <a:tailEnd/>
          </a:ln>
        </p:spPr>
      </p:pic>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56" r:id="rId13"/>
    <p:sldLayoutId id="2147483759" r:id="rId14"/>
    <p:sldLayoutId id="2147483760" r:id="rId15"/>
  </p:sldLayoutIdLst>
  <p:hf hdr="0" ftr="0" dt="0"/>
  <p:txStyles>
    <p:titleStyle>
      <a:lvl1pPr algn="l" rtl="0" eaLnBrk="0" fontAlgn="base" hangingPunct="0">
        <a:spcBef>
          <a:spcPct val="0"/>
        </a:spcBef>
        <a:spcAft>
          <a:spcPct val="0"/>
        </a:spcAft>
        <a:defRPr sz="6000">
          <a:solidFill>
            <a:srgbClr val="000063"/>
          </a:solidFill>
          <a:latin typeface="+mj-lt"/>
          <a:ea typeface="+mj-ea"/>
          <a:cs typeface="+mj-cs"/>
        </a:defRPr>
      </a:lvl1pPr>
      <a:lvl2pPr algn="l" rtl="0" eaLnBrk="0" fontAlgn="base" hangingPunct="0">
        <a:spcBef>
          <a:spcPct val="0"/>
        </a:spcBef>
        <a:spcAft>
          <a:spcPct val="0"/>
        </a:spcAft>
        <a:defRPr sz="6000">
          <a:solidFill>
            <a:srgbClr val="000063"/>
          </a:solidFill>
          <a:latin typeface="Times New Roman" pitchFamily="18" charset="0"/>
        </a:defRPr>
      </a:lvl2pPr>
      <a:lvl3pPr algn="l" rtl="0" eaLnBrk="0" fontAlgn="base" hangingPunct="0">
        <a:spcBef>
          <a:spcPct val="0"/>
        </a:spcBef>
        <a:spcAft>
          <a:spcPct val="0"/>
        </a:spcAft>
        <a:defRPr sz="6000">
          <a:solidFill>
            <a:srgbClr val="000063"/>
          </a:solidFill>
          <a:latin typeface="Times New Roman" pitchFamily="18" charset="0"/>
        </a:defRPr>
      </a:lvl3pPr>
      <a:lvl4pPr algn="l" rtl="0" eaLnBrk="0" fontAlgn="base" hangingPunct="0">
        <a:spcBef>
          <a:spcPct val="0"/>
        </a:spcBef>
        <a:spcAft>
          <a:spcPct val="0"/>
        </a:spcAft>
        <a:defRPr sz="6000">
          <a:solidFill>
            <a:srgbClr val="000063"/>
          </a:solidFill>
          <a:latin typeface="Times New Roman" pitchFamily="18" charset="0"/>
        </a:defRPr>
      </a:lvl4pPr>
      <a:lvl5pPr algn="l" rtl="0" eaLnBrk="0" fontAlgn="base" hangingPunct="0">
        <a:spcBef>
          <a:spcPct val="0"/>
        </a:spcBef>
        <a:spcAft>
          <a:spcPct val="0"/>
        </a:spcAft>
        <a:defRPr sz="6000">
          <a:solidFill>
            <a:srgbClr val="000063"/>
          </a:solidFill>
          <a:latin typeface="Times New Roman" pitchFamily="18" charset="0"/>
        </a:defRPr>
      </a:lvl5pPr>
      <a:lvl6pPr marL="652979" algn="l" rtl="0" fontAlgn="base">
        <a:spcBef>
          <a:spcPct val="0"/>
        </a:spcBef>
        <a:spcAft>
          <a:spcPct val="0"/>
        </a:spcAft>
        <a:defRPr sz="6000">
          <a:solidFill>
            <a:srgbClr val="000063"/>
          </a:solidFill>
          <a:latin typeface="Times New Roman" pitchFamily="18" charset="0"/>
        </a:defRPr>
      </a:lvl6pPr>
      <a:lvl7pPr marL="1305960" algn="l" rtl="0" fontAlgn="base">
        <a:spcBef>
          <a:spcPct val="0"/>
        </a:spcBef>
        <a:spcAft>
          <a:spcPct val="0"/>
        </a:spcAft>
        <a:defRPr sz="6000">
          <a:solidFill>
            <a:srgbClr val="000063"/>
          </a:solidFill>
          <a:latin typeface="Times New Roman" pitchFamily="18" charset="0"/>
        </a:defRPr>
      </a:lvl7pPr>
      <a:lvl8pPr marL="1958941" algn="l" rtl="0" fontAlgn="base">
        <a:spcBef>
          <a:spcPct val="0"/>
        </a:spcBef>
        <a:spcAft>
          <a:spcPct val="0"/>
        </a:spcAft>
        <a:defRPr sz="6000">
          <a:solidFill>
            <a:srgbClr val="000063"/>
          </a:solidFill>
          <a:latin typeface="Times New Roman" pitchFamily="18" charset="0"/>
        </a:defRPr>
      </a:lvl8pPr>
      <a:lvl9pPr marL="2611921" algn="l" rtl="0" fontAlgn="base">
        <a:spcBef>
          <a:spcPct val="0"/>
        </a:spcBef>
        <a:spcAft>
          <a:spcPct val="0"/>
        </a:spcAft>
        <a:defRPr sz="6000">
          <a:solidFill>
            <a:srgbClr val="000063"/>
          </a:solidFill>
          <a:latin typeface="Times New Roman" pitchFamily="18" charset="0"/>
        </a:defRPr>
      </a:lvl9pPr>
    </p:titleStyle>
    <p:bodyStyle>
      <a:lvl1pPr marL="333292" indent="-333292" algn="l" rtl="0" eaLnBrk="0" fontAlgn="base" hangingPunct="0">
        <a:spcBef>
          <a:spcPct val="60000"/>
        </a:spcBef>
        <a:spcAft>
          <a:spcPct val="0"/>
        </a:spcAft>
        <a:buClr>
          <a:srgbClr val="B0B1B3"/>
        </a:buClr>
        <a:buFont typeface="Wingdings" pitchFamily="2" charset="2"/>
        <a:buChar char="§"/>
        <a:defRPr sz="3100">
          <a:solidFill>
            <a:srgbClr val="EFF7FF"/>
          </a:solidFill>
          <a:latin typeface="+mn-lt"/>
          <a:ea typeface="+mn-ea"/>
          <a:cs typeface="+mn-cs"/>
        </a:defRPr>
      </a:lvl1pPr>
      <a:lvl2pPr marL="816228" indent="-319690" algn="l" rtl="0" eaLnBrk="0" fontAlgn="base" hangingPunct="0">
        <a:spcBef>
          <a:spcPct val="30000"/>
        </a:spcBef>
        <a:spcAft>
          <a:spcPct val="0"/>
        </a:spcAft>
        <a:buClr>
          <a:srgbClr val="B0B1B3"/>
        </a:buClr>
        <a:buFont typeface="Wingdings" pitchFamily="2" charset="2"/>
        <a:buChar char="§"/>
        <a:defRPr sz="2400">
          <a:solidFill>
            <a:srgbClr val="EFF7FF"/>
          </a:solidFill>
          <a:latin typeface="+mn-lt"/>
        </a:defRPr>
      </a:lvl2pPr>
      <a:lvl3pPr marL="1299159" indent="-317421" algn="l" rtl="0" eaLnBrk="0" fontAlgn="base" hangingPunct="0">
        <a:spcBef>
          <a:spcPct val="30000"/>
        </a:spcBef>
        <a:spcAft>
          <a:spcPct val="0"/>
        </a:spcAft>
        <a:buClr>
          <a:srgbClr val="B0B1B3"/>
        </a:buClr>
        <a:buFont typeface="Wingdings" pitchFamily="2" charset="2"/>
        <a:buChar char="§"/>
        <a:defRPr sz="2900">
          <a:solidFill>
            <a:srgbClr val="EFF7FF"/>
          </a:solidFill>
          <a:latin typeface="+mn-lt"/>
        </a:defRPr>
      </a:lvl3pPr>
      <a:lvl4pPr marL="1797962" indent="-331025" algn="l" rtl="0" eaLnBrk="0" fontAlgn="base" hangingPunct="0">
        <a:spcBef>
          <a:spcPct val="30000"/>
        </a:spcBef>
        <a:spcAft>
          <a:spcPct val="0"/>
        </a:spcAft>
        <a:buClr>
          <a:srgbClr val="B0B1B3"/>
        </a:buClr>
        <a:buFont typeface="Wingdings" pitchFamily="2" charset="2"/>
        <a:buChar char="§"/>
        <a:defRPr sz="2400">
          <a:solidFill>
            <a:srgbClr val="EFF7FF"/>
          </a:solidFill>
          <a:latin typeface="+mn-lt"/>
        </a:defRPr>
      </a:lvl4pPr>
      <a:lvl5pPr marL="2283162" indent="-317421" algn="l" rtl="0" eaLnBrk="0" fontAlgn="base" hangingPunct="0">
        <a:spcBef>
          <a:spcPct val="30000"/>
        </a:spcBef>
        <a:spcAft>
          <a:spcPct val="0"/>
        </a:spcAft>
        <a:buClr>
          <a:srgbClr val="B0B1B3"/>
        </a:buClr>
        <a:buFont typeface="Wingdings" pitchFamily="2" charset="2"/>
        <a:buChar char="§"/>
        <a:defRPr sz="2900">
          <a:solidFill>
            <a:srgbClr val="EFF7FF"/>
          </a:solidFill>
          <a:latin typeface="+mn-lt"/>
        </a:defRPr>
      </a:lvl5pPr>
      <a:lvl6pPr marL="2936142" indent="-317421" algn="l" rtl="0" fontAlgn="base">
        <a:spcBef>
          <a:spcPct val="30000"/>
        </a:spcBef>
        <a:spcAft>
          <a:spcPct val="0"/>
        </a:spcAft>
        <a:buClr>
          <a:srgbClr val="B0B1B3"/>
        </a:buClr>
        <a:buFont typeface="Wingdings" pitchFamily="2" charset="2"/>
        <a:buChar char="§"/>
        <a:defRPr sz="2900">
          <a:solidFill>
            <a:srgbClr val="EFF7FF"/>
          </a:solidFill>
          <a:latin typeface="+mn-lt"/>
        </a:defRPr>
      </a:lvl6pPr>
      <a:lvl7pPr marL="3589119" indent="-317421" algn="l" rtl="0" fontAlgn="base">
        <a:spcBef>
          <a:spcPct val="30000"/>
        </a:spcBef>
        <a:spcAft>
          <a:spcPct val="0"/>
        </a:spcAft>
        <a:buClr>
          <a:srgbClr val="B0B1B3"/>
        </a:buClr>
        <a:buFont typeface="Wingdings" pitchFamily="2" charset="2"/>
        <a:buChar char="§"/>
        <a:defRPr sz="2900">
          <a:solidFill>
            <a:srgbClr val="EFF7FF"/>
          </a:solidFill>
          <a:latin typeface="+mn-lt"/>
        </a:defRPr>
      </a:lvl7pPr>
      <a:lvl8pPr marL="4242099" indent="-317421" algn="l" rtl="0" fontAlgn="base">
        <a:spcBef>
          <a:spcPct val="30000"/>
        </a:spcBef>
        <a:spcAft>
          <a:spcPct val="0"/>
        </a:spcAft>
        <a:buClr>
          <a:srgbClr val="B0B1B3"/>
        </a:buClr>
        <a:buFont typeface="Wingdings" pitchFamily="2" charset="2"/>
        <a:buChar char="§"/>
        <a:defRPr sz="2900">
          <a:solidFill>
            <a:srgbClr val="EFF7FF"/>
          </a:solidFill>
          <a:latin typeface="+mn-lt"/>
        </a:defRPr>
      </a:lvl8pPr>
      <a:lvl9pPr marL="4895080" indent="-317421" algn="l" rtl="0" fontAlgn="base">
        <a:spcBef>
          <a:spcPct val="30000"/>
        </a:spcBef>
        <a:spcAft>
          <a:spcPct val="0"/>
        </a:spcAft>
        <a:buClr>
          <a:srgbClr val="B0B1B3"/>
        </a:buClr>
        <a:buFont typeface="Wingdings" pitchFamily="2" charset="2"/>
        <a:buChar char="§"/>
        <a:defRPr sz="2900">
          <a:solidFill>
            <a:srgbClr val="EFF7FF"/>
          </a:solidFill>
          <a:latin typeface="+mn-lt"/>
        </a:defRPr>
      </a:lvl9pPr>
    </p:bodyStyle>
    <p:otherStyle>
      <a:defPPr>
        <a:defRPr lang="en-US"/>
      </a:defPPr>
      <a:lvl1pPr marL="0" algn="l" defTabSz="1305960" rtl="0" eaLnBrk="1" latinLnBrk="0" hangingPunct="1">
        <a:defRPr sz="2600" kern="1200">
          <a:solidFill>
            <a:schemeClr val="tx1"/>
          </a:solidFill>
          <a:latin typeface="+mn-lt"/>
          <a:ea typeface="+mn-ea"/>
          <a:cs typeface="+mn-cs"/>
        </a:defRPr>
      </a:lvl1pPr>
      <a:lvl2pPr marL="652979" algn="l" defTabSz="1305960" rtl="0" eaLnBrk="1" latinLnBrk="0" hangingPunct="1">
        <a:defRPr sz="2600" kern="1200">
          <a:solidFill>
            <a:schemeClr val="tx1"/>
          </a:solidFill>
          <a:latin typeface="+mn-lt"/>
          <a:ea typeface="+mn-ea"/>
          <a:cs typeface="+mn-cs"/>
        </a:defRPr>
      </a:lvl2pPr>
      <a:lvl3pPr marL="1305960" algn="l" defTabSz="1305960" rtl="0" eaLnBrk="1" latinLnBrk="0" hangingPunct="1">
        <a:defRPr sz="2600" kern="1200">
          <a:solidFill>
            <a:schemeClr val="tx1"/>
          </a:solidFill>
          <a:latin typeface="+mn-lt"/>
          <a:ea typeface="+mn-ea"/>
          <a:cs typeface="+mn-cs"/>
        </a:defRPr>
      </a:lvl3pPr>
      <a:lvl4pPr marL="1958941" algn="l" defTabSz="1305960" rtl="0" eaLnBrk="1" latinLnBrk="0" hangingPunct="1">
        <a:defRPr sz="2600" kern="1200">
          <a:solidFill>
            <a:schemeClr val="tx1"/>
          </a:solidFill>
          <a:latin typeface="+mn-lt"/>
          <a:ea typeface="+mn-ea"/>
          <a:cs typeface="+mn-cs"/>
        </a:defRPr>
      </a:lvl4pPr>
      <a:lvl5pPr marL="2611921" algn="l" defTabSz="1305960" rtl="0" eaLnBrk="1" latinLnBrk="0" hangingPunct="1">
        <a:defRPr sz="2600" kern="1200">
          <a:solidFill>
            <a:schemeClr val="tx1"/>
          </a:solidFill>
          <a:latin typeface="+mn-lt"/>
          <a:ea typeface="+mn-ea"/>
          <a:cs typeface="+mn-cs"/>
        </a:defRPr>
      </a:lvl5pPr>
      <a:lvl6pPr marL="3264898" algn="l" defTabSz="1305960" rtl="0" eaLnBrk="1" latinLnBrk="0" hangingPunct="1">
        <a:defRPr sz="2600" kern="1200">
          <a:solidFill>
            <a:schemeClr val="tx1"/>
          </a:solidFill>
          <a:latin typeface="+mn-lt"/>
          <a:ea typeface="+mn-ea"/>
          <a:cs typeface="+mn-cs"/>
        </a:defRPr>
      </a:lvl6pPr>
      <a:lvl7pPr marL="3917878" algn="l" defTabSz="1305960" rtl="0" eaLnBrk="1" latinLnBrk="0" hangingPunct="1">
        <a:defRPr sz="2600" kern="1200">
          <a:solidFill>
            <a:schemeClr val="tx1"/>
          </a:solidFill>
          <a:latin typeface="+mn-lt"/>
          <a:ea typeface="+mn-ea"/>
          <a:cs typeface="+mn-cs"/>
        </a:defRPr>
      </a:lvl7pPr>
      <a:lvl8pPr marL="4570857" algn="l" defTabSz="1305960" rtl="0" eaLnBrk="1" latinLnBrk="0" hangingPunct="1">
        <a:defRPr sz="2600" kern="1200">
          <a:solidFill>
            <a:schemeClr val="tx1"/>
          </a:solidFill>
          <a:latin typeface="+mn-lt"/>
          <a:ea typeface="+mn-ea"/>
          <a:cs typeface="+mn-cs"/>
        </a:defRPr>
      </a:lvl8pPr>
      <a:lvl9pPr marL="5223836" algn="l" defTabSz="13059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www.fema.gov/media-library/assets/documents/34369"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2.jpeg"/><Relationship Id="rId4" Type="http://schemas.openxmlformats.org/officeDocument/2006/relationships/hyperlink" Target="http://www.photolibrary.fema.gov/photolibrary/photo_details.do?id=2060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4.jpeg"/><Relationship Id="rId4" Type="http://schemas.openxmlformats.org/officeDocument/2006/relationships/hyperlink" Target="http://www.photolibrary.fema.gov/photolibrary/photo_details.do?id=4089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304800" y="3657600"/>
            <a:ext cx="10728960" cy="1371600"/>
          </a:xfrm>
          <a:prstGeom prst="rect">
            <a:avLst/>
          </a:prstGeom>
          <a:noFill/>
          <a:ln w="9525">
            <a:noFill/>
            <a:miter lim="800000"/>
            <a:headEnd/>
            <a:tailEnd/>
          </a:ln>
        </p:spPr>
        <p:txBody>
          <a:bodyPr vert="horz" wrap="square" lIns="130595" tIns="65298" rIns="130595" bIns="65298" numCol="1" anchor="b" anchorCtr="0" compatLnSpc="1">
            <a:prstTxWarp prst="textNoShape">
              <a:avLst/>
            </a:prstTxWarp>
          </a:bodyPr>
          <a:lstStyle/>
          <a:p>
            <a:pPr>
              <a:spcAft>
                <a:spcPts val="0"/>
              </a:spcAft>
              <a:buClr>
                <a:srgbClr val="FFFFFF"/>
              </a:buClr>
              <a:tabLst>
                <a:tab pos="0" algn="l"/>
                <a:tab pos="1305960" algn="l"/>
                <a:tab pos="2611921" algn="l"/>
                <a:tab pos="3917878" algn="l"/>
                <a:tab pos="5223836" algn="l"/>
                <a:tab pos="6529795" algn="l"/>
                <a:tab pos="7835755" algn="l"/>
                <a:tab pos="9141714" algn="l"/>
                <a:tab pos="10447673" algn="l"/>
                <a:tab pos="11753634" algn="l"/>
                <a:tab pos="13059593" algn="l"/>
                <a:tab pos="14365550" algn="l"/>
              </a:tabLst>
            </a:pPr>
            <a:r>
              <a:rPr lang="en-GB" sz="6600" kern="0" dirty="0" smtClean="0">
                <a:solidFill>
                  <a:srgbClr val="B2B2B2"/>
                </a:solidFill>
                <a:latin typeface="+mn-lt"/>
                <a:ea typeface="+mj-ea"/>
                <a:cs typeface="+mj-cs"/>
              </a:rPr>
              <a:t>ESF 15 Overview and Crisis Communications</a:t>
            </a:r>
            <a:endParaRPr lang="en-GB" sz="6600" kern="0" dirty="0">
              <a:solidFill>
                <a:srgbClr val="B2B2B2"/>
              </a:solidFill>
              <a:latin typeface="+mn-lt"/>
              <a:ea typeface="+mj-ea"/>
              <a:cs typeface="+mj-cs"/>
            </a:endParaRPr>
          </a:p>
        </p:txBody>
      </p:sp>
      <p:sp>
        <p:nvSpPr>
          <p:cNvPr id="7" name="Line 4"/>
          <p:cNvSpPr>
            <a:spLocks noChangeShapeType="1"/>
          </p:cNvSpPr>
          <p:nvPr/>
        </p:nvSpPr>
        <p:spPr bwMode="auto">
          <a:xfrm>
            <a:off x="419101" y="5303520"/>
            <a:ext cx="8846819" cy="0"/>
          </a:xfrm>
          <a:prstGeom prst="line">
            <a:avLst/>
          </a:prstGeom>
          <a:noFill/>
          <a:ln w="9360">
            <a:solidFill>
              <a:srgbClr val="7FCEEB"/>
            </a:solidFill>
            <a:miter lim="800000"/>
            <a:headEnd/>
            <a:tailEnd/>
          </a:ln>
          <a:effectLst/>
        </p:spPr>
        <p:txBody>
          <a:bodyPr lIns="130595" tIns="65298" rIns="130595" bIns="65298"/>
          <a:lstStyle/>
          <a:p>
            <a:endParaRPr lang="en-US" dirty="0"/>
          </a:p>
        </p:txBody>
      </p:sp>
      <p:sp>
        <p:nvSpPr>
          <p:cNvPr id="8" name="Text Box 6"/>
          <p:cNvSpPr txBox="1">
            <a:spLocks noChangeArrowheads="1"/>
          </p:cNvSpPr>
          <p:nvPr/>
        </p:nvSpPr>
        <p:spPr bwMode="auto">
          <a:xfrm>
            <a:off x="365762" y="5715000"/>
            <a:ext cx="9464040" cy="2224752"/>
          </a:xfrm>
          <a:prstGeom prst="rect">
            <a:avLst/>
          </a:prstGeom>
          <a:noFill/>
          <a:ln w="9525">
            <a:noFill/>
            <a:miter lim="800000"/>
            <a:headEnd/>
            <a:tailEnd/>
          </a:ln>
          <a:effectLst/>
        </p:spPr>
        <p:txBody>
          <a:bodyPr wrap="square" lIns="130595" tIns="65298" rIns="130595" bIns="65298">
            <a:spAutoFit/>
          </a:bodyPr>
          <a:lstStyle/>
          <a:p>
            <a:pPr>
              <a:lnSpc>
                <a:spcPct val="100000"/>
              </a:lnSpc>
              <a:spcBef>
                <a:spcPct val="50000"/>
              </a:spcBef>
              <a:buClrTx/>
              <a:buSzTx/>
              <a:buFontTx/>
              <a:buNone/>
            </a:pPr>
            <a:r>
              <a:rPr lang="en-US" sz="3400" i="1" dirty="0" smtClean="0">
                <a:solidFill>
                  <a:srgbClr val="B2B2B2"/>
                </a:solidFill>
                <a:latin typeface="+mn-lt"/>
              </a:rPr>
              <a:t> </a:t>
            </a:r>
            <a:endParaRPr lang="en-US" sz="3400" i="1" dirty="0">
              <a:solidFill>
                <a:srgbClr val="B2B2B2"/>
              </a:solidFill>
              <a:latin typeface="+mn-lt"/>
            </a:endParaRPr>
          </a:p>
          <a:p>
            <a:pPr>
              <a:lnSpc>
                <a:spcPct val="100000"/>
              </a:lnSpc>
              <a:spcBef>
                <a:spcPct val="50000"/>
              </a:spcBef>
              <a:buClrTx/>
              <a:buSzTx/>
              <a:buFontTx/>
              <a:buNone/>
            </a:pPr>
            <a:r>
              <a:rPr lang="en-US" sz="3400" i="1" dirty="0">
                <a:solidFill>
                  <a:srgbClr val="B2B2B2"/>
                </a:solidFill>
                <a:latin typeface="+mn-lt"/>
              </a:rPr>
              <a:t>FEMA </a:t>
            </a:r>
            <a:r>
              <a:rPr lang="en-US" sz="3400" i="1" dirty="0" smtClean="0">
                <a:solidFill>
                  <a:srgbClr val="B2B2B2"/>
                </a:solidFill>
                <a:latin typeface="+mn-lt"/>
              </a:rPr>
              <a:t>External </a:t>
            </a:r>
            <a:r>
              <a:rPr lang="en-US" sz="3400" i="1" dirty="0">
                <a:solidFill>
                  <a:srgbClr val="B2B2B2"/>
                </a:solidFill>
                <a:latin typeface="+mn-lt"/>
              </a:rPr>
              <a:t>Affairs</a:t>
            </a:r>
          </a:p>
          <a:p>
            <a:pPr>
              <a:lnSpc>
                <a:spcPct val="100000"/>
              </a:lnSpc>
              <a:spcBef>
                <a:spcPct val="50000"/>
              </a:spcBef>
              <a:buClrTx/>
              <a:buSzTx/>
              <a:buFontTx/>
              <a:buNone/>
            </a:pPr>
            <a:r>
              <a:rPr lang="en-US" sz="3400" i="1" dirty="0" smtClean="0">
                <a:solidFill>
                  <a:srgbClr val="B2B2B2"/>
                </a:solidFill>
                <a:latin typeface="+mn-lt"/>
              </a:rPr>
              <a:t>1/15/16</a:t>
            </a:r>
            <a:endParaRPr lang="en-US" sz="3400" i="1" dirty="0">
              <a:solidFill>
                <a:srgbClr val="B2B2B2"/>
              </a:solidFill>
              <a:latin typeface="+mn-lt"/>
            </a:endParaRPr>
          </a:p>
        </p:txBody>
      </p:sp>
    </p:spTree>
    <p:extLst>
      <p:ext uri="{BB962C8B-B14F-4D97-AF65-F5344CB8AC3E}">
        <p14:creationId xmlns:p14="http://schemas.microsoft.com/office/powerpoint/2010/main" val="130590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Rectangle 3"/>
          <p:cNvSpPr>
            <a:spLocks noChangeArrowheads="1"/>
          </p:cNvSpPr>
          <p:nvPr/>
        </p:nvSpPr>
        <p:spPr bwMode="auto">
          <a:xfrm>
            <a:off x="0" y="1005840"/>
            <a:ext cx="14630400" cy="7223760"/>
          </a:xfrm>
          <a:prstGeom prst="rect">
            <a:avLst/>
          </a:prstGeom>
          <a:noFill/>
          <a:ln w="9525">
            <a:noFill/>
            <a:miter lim="800000"/>
            <a:headEnd/>
            <a:tailEnd/>
          </a:ln>
        </p:spPr>
        <p:txBody>
          <a:bodyPr lIns="130548" tIns="65274" rIns="130548" bIns="65274"/>
          <a:lstStyle/>
          <a:p>
            <a:pPr marL="2042072" lvl="1" indent="-1389336">
              <a:spcBef>
                <a:spcPct val="10000"/>
              </a:spcBef>
            </a:pPr>
            <a:r>
              <a:rPr lang="en-US" sz="2000" b="1" dirty="0">
                <a:solidFill>
                  <a:srgbClr val="000063"/>
                </a:solidFill>
                <a:cs typeface="Arial" charset="0"/>
              </a:rPr>
              <a:t>ESF #1 - Transportation</a:t>
            </a:r>
          </a:p>
          <a:p>
            <a:pPr marL="2540690" lvl="1" indent="-1887954">
              <a:spcBef>
                <a:spcPct val="10000"/>
              </a:spcBef>
              <a:tabLst>
                <a:tab pos="2540690" algn="l"/>
              </a:tabLst>
            </a:pPr>
            <a:r>
              <a:rPr lang="en-US" sz="2000" b="1" dirty="0">
                <a:solidFill>
                  <a:srgbClr val="000063"/>
                </a:solidFill>
                <a:cs typeface="Arial" charset="0"/>
              </a:rPr>
              <a:t>ESF #2 - Communications </a:t>
            </a:r>
          </a:p>
          <a:p>
            <a:pPr marL="2042072" lvl="1" indent="-1389336">
              <a:spcBef>
                <a:spcPct val="10000"/>
              </a:spcBef>
            </a:pPr>
            <a:r>
              <a:rPr lang="en-US" sz="2000" b="1" dirty="0">
                <a:solidFill>
                  <a:srgbClr val="000063"/>
                </a:solidFill>
                <a:cs typeface="Arial" charset="0"/>
              </a:rPr>
              <a:t>ESF #3 - Public Works and Engineering </a:t>
            </a:r>
          </a:p>
          <a:p>
            <a:pPr marL="2042072" lvl="1" indent="-1389336">
              <a:spcBef>
                <a:spcPct val="10000"/>
              </a:spcBef>
            </a:pPr>
            <a:r>
              <a:rPr lang="en-US" sz="2000" b="1" dirty="0">
                <a:solidFill>
                  <a:srgbClr val="000063"/>
                </a:solidFill>
                <a:cs typeface="Arial" charset="0"/>
              </a:rPr>
              <a:t>ESF #4 - Firefighting</a:t>
            </a:r>
          </a:p>
          <a:p>
            <a:pPr marL="2042072" lvl="1" indent="-1389336">
              <a:spcBef>
                <a:spcPct val="10000"/>
              </a:spcBef>
            </a:pPr>
            <a:r>
              <a:rPr lang="en-US" sz="2000" b="1" dirty="0">
                <a:solidFill>
                  <a:srgbClr val="000063"/>
                </a:solidFill>
                <a:cs typeface="Arial" charset="0"/>
              </a:rPr>
              <a:t>ESF #5 - Emergency Management</a:t>
            </a:r>
          </a:p>
          <a:p>
            <a:pPr marL="2042072" lvl="1" indent="-1389336">
              <a:spcBef>
                <a:spcPct val="10000"/>
              </a:spcBef>
            </a:pPr>
            <a:r>
              <a:rPr lang="en-US" sz="2000" b="1" dirty="0">
                <a:solidFill>
                  <a:srgbClr val="000063"/>
                </a:solidFill>
                <a:cs typeface="Arial" charset="0"/>
              </a:rPr>
              <a:t>ESF #6 - Mass Care, Emergency Assistance, </a:t>
            </a:r>
            <a:br>
              <a:rPr lang="en-US" sz="2000" b="1" dirty="0">
                <a:solidFill>
                  <a:srgbClr val="000063"/>
                </a:solidFill>
                <a:cs typeface="Arial" charset="0"/>
              </a:rPr>
            </a:br>
            <a:r>
              <a:rPr lang="en-US" sz="2000" b="1" dirty="0">
                <a:solidFill>
                  <a:srgbClr val="000063"/>
                </a:solidFill>
                <a:cs typeface="Arial" charset="0"/>
              </a:rPr>
              <a:t>   Housing, and Human Services</a:t>
            </a:r>
          </a:p>
          <a:p>
            <a:pPr marL="2042072" lvl="1" indent="-1389336">
              <a:spcBef>
                <a:spcPct val="10000"/>
              </a:spcBef>
            </a:pPr>
            <a:r>
              <a:rPr lang="en-US" sz="2000" b="1" dirty="0">
                <a:solidFill>
                  <a:srgbClr val="000063"/>
                </a:solidFill>
                <a:cs typeface="Arial" charset="0"/>
              </a:rPr>
              <a:t>ESF #7 - Logistics Management and Resource Support </a:t>
            </a:r>
          </a:p>
          <a:p>
            <a:pPr marL="2042072" lvl="1" indent="-1389336">
              <a:spcBef>
                <a:spcPct val="10000"/>
              </a:spcBef>
            </a:pPr>
            <a:r>
              <a:rPr lang="en-US" sz="2000" b="1" dirty="0">
                <a:solidFill>
                  <a:srgbClr val="000063"/>
                </a:solidFill>
                <a:cs typeface="Arial" charset="0"/>
              </a:rPr>
              <a:t>ESF #8 - Public Health and Medical Services</a:t>
            </a:r>
          </a:p>
          <a:p>
            <a:pPr marL="2042072" lvl="1" indent="-1389336">
              <a:spcBef>
                <a:spcPct val="10000"/>
              </a:spcBef>
            </a:pPr>
            <a:r>
              <a:rPr lang="en-US" sz="2000" b="1" dirty="0">
                <a:solidFill>
                  <a:srgbClr val="000063"/>
                </a:solidFill>
                <a:cs typeface="Arial" charset="0"/>
              </a:rPr>
              <a:t>ESF #9 - Search and Rescue</a:t>
            </a:r>
          </a:p>
          <a:p>
            <a:pPr marL="2042072" lvl="1" indent="-1389336">
              <a:spcBef>
                <a:spcPct val="10000"/>
              </a:spcBef>
            </a:pPr>
            <a:r>
              <a:rPr lang="en-US" sz="2000" b="1" dirty="0">
                <a:solidFill>
                  <a:srgbClr val="000063"/>
                </a:solidFill>
                <a:cs typeface="Arial" charset="0"/>
              </a:rPr>
              <a:t>ESF #10 - Oil and Hazardous Materials Response </a:t>
            </a:r>
          </a:p>
          <a:p>
            <a:pPr marL="2042072" lvl="1" indent="-1389336">
              <a:spcBef>
                <a:spcPct val="10000"/>
              </a:spcBef>
            </a:pPr>
            <a:r>
              <a:rPr lang="en-US" sz="2000" b="1" dirty="0">
                <a:solidFill>
                  <a:srgbClr val="000063"/>
                </a:solidFill>
                <a:cs typeface="Arial" charset="0"/>
              </a:rPr>
              <a:t>ESF #11 - Agriculture and Natural Resources</a:t>
            </a:r>
          </a:p>
          <a:p>
            <a:pPr marL="2042072" lvl="1" indent="-1389336">
              <a:spcBef>
                <a:spcPct val="10000"/>
              </a:spcBef>
            </a:pPr>
            <a:r>
              <a:rPr lang="en-US" sz="2000" b="1" dirty="0">
                <a:solidFill>
                  <a:srgbClr val="000063"/>
                </a:solidFill>
                <a:cs typeface="Arial" charset="0"/>
              </a:rPr>
              <a:t>ESF #12 - Energy</a:t>
            </a:r>
          </a:p>
          <a:p>
            <a:pPr marL="2042072" lvl="1" indent="-1389336">
              <a:spcBef>
                <a:spcPct val="10000"/>
              </a:spcBef>
            </a:pPr>
            <a:r>
              <a:rPr lang="en-US" sz="2000" b="1" dirty="0">
                <a:solidFill>
                  <a:srgbClr val="000063"/>
                </a:solidFill>
                <a:cs typeface="Arial" charset="0"/>
              </a:rPr>
              <a:t>ESF #13 - Public Safety and Security</a:t>
            </a:r>
          </a:p>
          <a:p>
            <a:pPr marL="2042072" lvl="1" indent="-1389336">
              <a:spcBef>
                <a:spcPct val="10000"/>
              </a:spcBef>
            </a:pPr>
            <a:r>
              <a:rPr lang="en-US" sz="2000" b="1" dirty="0">
                <a:solidFill>
                  <a:srgbClr val="000063"/>
                </a:solidFill>
                <a:cs typeface="Arial" charset="0"/>
              </a:rPr>
              <a:t>ESF #14 </a:t>
            </a:r>
            <a:r>
              <a:rPr lang="en-US" sz="2000" b="1" dirty="0" smtClean="0">
                <a:solidFill>
                  <a:srgbClr val="000063"/>
                </a:solidFill>
                <a:cs typeface="Arial" charset="0"/>
              </a:rPr>
              <a:t>– REMOVED</a:t>
            </a:r>
          </a:p>
          <a:p>
            <a:pPr marL="2042072" lvl="1" indent="-1389336">
              <a:spcBef>
                <a:spcPct val="10000"/>
              </a:spcBef>
            </a:pPr>
            <a:r>
              <a:rPr lang="en-US" sz="2000" b="1" dirty="0" smtClean="0">
                <a:solidFill>
                  <a:srgbClr val="FF0000"/>
                </a:solidFill>
                <a:cs typeface="Arial" charset="0"/>
              </a:rPr>
              <a:t>ESF </a:t>
            </a:r>
            <a:r>
              <a:rPr lang="en-US" sz="2000" b="1" dirty="0">
                <a:solidFill>
                  <a:srgbClr val="FF0000"/>
                </a:solidFill>
                <a:cs typeface="Arial" charset="0"/>
              </a:rPr>
              <a:t>#15 - External Affairs </a:t>
            </a:r>
          </a:p>
        </p:txBody>
      </p:sp>
      <p:sp>
        <p:nvSpPr>
          <p:cNvPr id="22" name="Rectangle 21"/>
          <p:cNvSpPr/>
          <p:nvPr/>
        </p:nvSpPr>
        <p:spPr>
          <a:xfrm>
            <a:off x="0" y="0"/>
            <a:ext cx="14630400" cy="1008986"/>
          </a:xfrm>
          <a:prstGeom prst="rect">
            <a:avLst/>
          </a:prstGeom>
          <a:noFill/>
        </p:spPr>
        <p:txBody>
          <a:bodyPr wrap="square" lIns="130548" tIns="65274" rIns="130548" bIns="6527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700" b="1" dirty="0" smtClean="0">
                <a:ln w="11430"/>
                <a:solidFill>
                  <a:srgbClr val="000063"/>
                </a:solidFill>
              </a:rPr>
              <a:t>ESFs </a:t>
            </a:r>
            <a:r>
              <a:rPr lang="en-US" sz="5700" b="1" dirty="0">
                <a:ln w="11430"/>
                <a:solidFill>
                  <a:srgbClr val="000063"/>
                </a:solidFill>
              </a:rPr>
              <a:t>– Who Are They?</a:t>
            </a:r>
          </a:p>
        </p:txBody>
      </p:sp>
    </p:spTree>
    <p:extLst>
      <p:ext uri="{BB962C8B-B14F-4D97-AF65-F5344CB8AC3E}">
        <p14:creationId xmlns:p14="http://schemas.microsoft.com/office/powerpoint/2010/main" val="427576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5468" y="4"/>
            <a:ext cx="11950699" cy="1261110"/>
          </a:xfrm>
        </p:spPr>
        <p:txBody>
          <a:bodyPr/>
          <a:lstStyle/>
          <a:p>
            <a:pPr eaLnBrk="1" hangingPunct="1"/>
            <a:r>
              <a:rPr lang="en-US" b="1" dirty="0" smtClean="0">
                <a:solidFill>
                  <a:schemeClr val="bg1"/>
                </a:solidFill>
              </a:rPr>
              <a:t>ESF 15 Overview</a:t>
            </a:r>
            <a:endParaRPr lang="en-US" b="1" dirty="0">
              <a:solidFill>
                <a:schemeClr val="bg1"/>
              </a:solidFill>
            </a:endParaRPr>
          </a:p>
        </p:txBody>
      </p:sp>
      <p:sp>
        <p:nvSpPr>
          <p:cNvPr id="19459" name="Rectangle 3"/>
          <p:cNvSpPr>
            <a:spLocks noGrp="1" noChangeArrowheads="1"/>
          </p:cNvSpPr>
          <p:nvPr>
            <p:ph sz="half" idx="1"/>
          </p:nvPr>
        </p:nvSpPr>
        <p:spPr>
          <a:xfrm>
            <a:off x="914400" y="1371600"/>
            <a:ext cx="6461760" cy="5431156"/>
          </a:xfrm>
        </p:spPr>
        <p:txBody>
          <a:bodyPr/>
          <a:lstStyle/>
          <a:p>
            <a:pPr>
              <a:buClr>
                <a:srgbClr val="C00000"/>
              </a:buClr>
            </a:pPr>
            <a:r>
              <a:rPr lang="en-US" sz="2400" u="sng" dirty="0">
                <a:solidFill>
                  <a:srgbClr val="000063"/>
                </a:solidFill>
                <a:latin typeface="+mj-lt"/>
              </a:rPr>
              <a:t>ESF #15 – External Affairs </a:t>
            </a:r>
            <a:r>
              <a:rPr lang="en-US" sz="2400" dirty="0">
                <a:solidFill>
                  <a:srgbClr val="000063"/>
                </a:solidFill>
                <a:latin typeface="+mj-lt"/>
              </a:rPr>
              <a:t>ensures that sufficient Federal assets are deployed to the field during incidents requiring a coordinated Federal response </a:t>
            </a:r>
            <a:r>
              <a:rPr lang="en-US" sz="2400" b="1" dirty="0">
                <a:solidFill>
                  <a:srgbClr val="000063"/>
                </a:solidFill>
                <a:latin typeface="+mj-lt"/>
              </a:rPr>
              <a:t>to provide accurate, coordinated, timely, and accessible information to affected audiences</a:t>
            </a:r>
            <a:r>
              <a:rPr lang="en-US" sz="2400" dirty="0">
                <a:solidFill>
                  <a:srgbClr val="000063"/>
                </a:solidFill>
                <a:latin typeface="+mj-lt"/>
              </a:rPr>
              <a:t>, including governments, media, the private sector, and the local populace, including the access and functional needs population. </a:t>
            </a:r>
          </a:p>
          <a:p>
            <a:pPr marL="0" indent="0">
              <a:buNone/>
            </a:pPr>
            <a:r>
              <a:rPr lang="en-US" sz="2400" i="1" dirty="0">
                <a:solidFill>
                  <a:srgbClr val="000063"/>
                </a:solidFill>
                <a:latin typeface="+mj-lt"/>
              </a:rPr>
              <a:t>    -National Response </a:t>
            </a:r>
            <a:r>
              <a:rPr lang="en-US" sz="2400" i="1" dirty="0" smtClean="0">
                <a:solidFill>
                  <a:srgbClr val="000063"/>
                </a:solidFill>
                <a:latin typeface="+mj-lt"/>
              </a:rPr>
              <a:t>Framework (NRF)</a:t>
            </a:r>
            <a:endParaRPr lang="en-US" sz="2400" i="1" dirty="0">
              <a:solidFill>
                <a:srgbClr val="000063"/>
              </a:solidFill>
              <a:latin typeface="+mj-lt"/>
            </a:endParaRPr>
          </a:p>
          <a:p>
            <a:pPr>
              <a:buClr>
                <a:srgbClr val="C00000"/>
              </a:buClr>
            </a:pPr>
            <a:r>
              <a:rPr lang="en-US" sz="2400" dirty="0">
                <a:solidFill>
                  <a:srgbClr val="000063"/>
                </a:solidFill>
                <a:latin typeface="+mj-lt"/>
              </a:rPr>
              <a:t>ESF 15 SOP Located on FEMA website at:</a:t>
            </a:r>
            <a:endParaRPr lang="en-US" sz="2600" dirty="0">
              <a:solidFill>
                <a:schemeClr val="tx1"/>
              </a:solidFill>
              <a:latin typeface="+mj-lt"/>
            </a:endParaRPr>
          </a:p>
          <a:p>
            <a:pPr eaLnBrk="1" hangingPunct="1">
              <a:lnSpc>
                <a:spcPct val="100000"/>
              </a:lnSpc>
              <a:spcBef>
                <a:spcPct val="20000"/>
              </a:spcBef>
              <a:buClr>
                <a:srgbClr val="C00000"/>
              </a:buClr>
              <a:defRPr/>
            </a:pPr>
            <a:r>
              <a:rPr lang="en-US" sz="2400" dirty="0">
                <a:solidFill>
                  <a:srgbClr val="000063"/>
                </a:solidFill>
                <a:latin typeface="+mj-lt"/>
                <a:hlinkClick r:id="rId3"/>
              </a:rPr>
              <a:t>http://www.fema.gov/media-library/assets/documents/34369</a:t>
            </a:r>
            <a:endParaRPr lang="en-US" sz="2400" dirty="0">
              <a:solidFill>
                <a:srgbClr val="000063"/>
              </a:solidFill>
              <a:latin typeface="+mj-lt"/>
            </a:endParaRPr>
          </a:p>
          <a:p>
            <a:pPr marL="0" indent="0" eaLnBrk="1" hangingPunct="1">
              <a:spcBef>
                <a:spcPct val="20000"/>
              </a:spcBef>
              <a:buClr>
                <a:srgbClr val="C00000"/>
              </a:buClr>
              <a:buNone/>
              <a:defRPr/>
            </a:pPr>
            <a:endParaRPr lang="en-US" sz="2400" dirty="0">
              <a:solidFill>
                <a:srgbClr val="000063"/>
              </a:solidFill>
              <a:latin typeface="+mj-lt"/>
            </a:endParaRPr>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05800" y="457201"/>
            <a:ext cx="5029200" cy="6501161"/>
          </a:xfrm>
        </p:spPr>
      </p:pic>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11</a:t>
            </a:fld>
            <a:endParaRPr lang="en-US" dirty="0"/>
          </a:p>
        </p:txBody>
      </p:sp>
    </p:spTree>
    <p:extLst>
      <p:ext uri="{BB962C8B-B14F-4D97-AF65-F5344CB8AC3E}">
        <p14:creationId xmlns:p14="http://schemas.microsoft.com/office/powerpoint/2010/main" val="590506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680" y="91440"/>
            <a:ext cx="13167360" cy="1097280"/>
          </a:xfrm>
        </p:spPr>
        <p:txBody>
          <a:bodyPr/>
          <a:lstStyle/>
          <a:p>
            <a:pPr eaLnBrk="1" hangingPunct="1"/>
            <a:r>
              <a:rPr lang="en-US" b="1" dirty="0" smtClean="0">
                <a:solidFill>
                  <a:schemeClr val="bg1"/>
                </a:solidFill>
              </a:rPr>
              <a:t>ESF 15 Operational Authority</a:t>
            </a:r>
          </a:p>
        </p:txBody>
      </p:sp>
      <p:sp>
        <p:nvSpPr>
          <p:cNvPr id="19459" name="Rectangle 3"/>
          <p:cNvSpPr>
            <a:spLocks noGrp="1" noChangeArrowheads="1"/>
          </p:cNvSpPr>
          <p:nvPr>
            <p:ph idx="1"/>
          </p:nvPr>
        </p:nvSpPr>
        <p:spPr>
          <a:xfrm>
            <a:off x="731520" y="1463040"/>
            <a:ext cx="13411200" cy="5394960"/>
          </a:xfrm>
        </p:spPr>
        <p:txBody>
          <a:bodyPr/>
          <a:lstStyle/>
          <a:p>
            <a:pPr marL="489736" lvl="1" indent="-489736" eaLnBrk="1" hangingPunct="1">
              <a:buClr>
                <a:srgbClr val="C00000"/>
              </a:buClr>
              <a:defRPr/>
            </a:pPr>
            <a:r>
              <a:rPr lang="en-US" dirty="0" smtClean="0">
                <a:solidFill>
                  <a:schemeClr val="bg1"/>
                </a:solidFill>
                <a:latin typeface="+mj-lt"/>
              </a:rPr>
              <a:t>Coordinating Agency</a:t>
            </a:r>
          </a:p>
          <a:p>
            <a:pPr marL="972669" lvl="2" indent="-489736" eaLnBrk="1" hangingPunct="1">
              <a:buClr>
                <a:srgbClr val="C00000"/>
              </a:buClr>
              <a:defRPr/>
            </a:pPr>
            <a:r>
              <a:rPr lang="en-US" dirty="0" smtClean="0">
                <a:solidFill>
                  <a:schemeClr val="bg1"/>
                </a:solidFill>
                <a:latin typeface="+mj-lt"/>
              </a:rPr>
              <a:t>Department of Homeland Security (DHS)</a:t>
            </a:r>
          </a:p>
          <a:p>
            <a:pPr marL="489736" lvl="1" indent="-489736" eaLnBrk="1" hangingPunct="1">
              <a:buClr>
                <a:srgbClr val="C00000"/>
              </a:buClr>
              <a:defRPr/>
            </a:pPr>
            <a:r>
              <a:rPr lang="en-US" dirty="0" smtClean="0">
                <a:solidFill>
                  <a:schemeClr val="bg1"/>
                </a:solidFill>
                <a:latin typeface="+mj-lt"/>
              </a:rPr>
              <a:t>Primary Agency</a:t>
            </a:r>
          </a:p>
          <a:p>
            <a:pPr marL="972669" lvl="2" indent="-489736" eaLnBrk="1" hangingPunct="1">
              <a:buClr>
                <a:srgbClr val="C00000"/>
              </a:buClr>
              <a:defRPr/>
            </a:pPr>
            <a:r>
              <a:rPr lang="en-US" dirty="0" smtClean="0">
                <a:solidFill>
                  <a:schemeClr val="bg1"/>
                </a:solidFill>
                <a:latin typeface="+mj-lt"/>
              </a:rPr>
              <a:t>Federal Emergency Management Agency (FEMA)</a:t>
            </a:r>
          </a:p>
          <a:p>
            <a:pPr marL="489736" lvl="1" indent="-489736" eaLnBrk="1" hangingPunct="1">
              <a:buClr>
                <a:srgbClr val="C00000"/>
              </a:buClr>
              <a:defRPr/>
            </a:pPr>
            <a:r>
              <a:rPr lang="en-US" dirty="0" smtClean="0">
                <a:solidFill>
                  <a:schemeClr val="bg1"/>
                </a:solidFill>
                <a:latin typeface="+mj-lt"/>
              </a:rPr>
              <a:t>Supporting Agencies</a:t>
            </a:r>
          </a:p>
          <a:p>
            <a:pPr marL="972669" lvl="2" indent="-489736" eaLnBrk="1" hangingPunct="1">
              <a:buClr>
                <a:srgbClr val="C00000"/>
              </a:buClr>
              <a:defRPr/>
            </a:pPr>
            <a:r>
              <a:rPr lang="en-US" dirty="0" smtClean="0">
                <a:solidFill>
                  <a:schemeClr val="bg1"/>
                </a:solidFill>
                <a:latin typeface="+mj-lt"/>
              </a:rPr>
              <a:t>Subject to the nature of the incident, all NRF signatory departments, agencies, and organizations may be part of the external affairs operation.</a:t>
            </a:r>
          </a:p>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12</a:t>
            </a:fld>
            <a:endParaRPr lang="en-US" dirty="0"/>
          </a:p>
        </p:txBody>
      </p:sp>
    </p:spTree>
    <p:extLst>
      <p:ext uri="{BB962C8B-B14F-4D97-AF65-F5344CB8AC3E}">
        <p14:creationId xmlns:p14="http://schemas.microsoft.com/office/powerpoint/2010/main" val="2398388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ESF 15- Scalable and Flexible</a:t>
            </a:r>
            <a:endParaRPr lang="en-US" b="1" dirty="0"/>
          </a:p>
        </p:txBody>
      </p:sp>
      <p:sp>
        <p:nvSpPr>
          <p:cNvPr id="3" name="Content Placeholder 2"/>
          <p:cNvSpPr>
            <a:spLocks noGrp="1"/>
          </p:cNvSpPr>
          <p:nvPr>
            <p:ph idx="1"/>
          </p:nvPr>
        </p:nvSpPr>
        <p:spPr/>
        <p:txBody>
          <a:bodyPr/>
          <a:lstStyle/>
          <a:p>
            <a:pPr>
              <a:buClr>
                <a:srgbClr val="C00000"/>
              </a:buClr>
            </a:pPr>
            <a:r>
              <a:rPr lang="en-US" sz="4000" dirty="0" smtClean="0">
                <a:solidFill>
                  <a:srgbClr val="000063"/>
                </a:solidFill>
                <a:latin typeface="+mj-lt"/>
              </a:rPr>
              <a:t>Designed to accommodate a diverse range of responses:</a:t>
            </a:r>
          </a:p>
          <a:p>
            <a:pPr lvl="1">
              <a:buClr>
                <a:srgbClr val="C00000"/>
              </a:buClr>
            </a:pPr>
            <a:r>
              <a:rPr lang="en-US" sz="4000" dirty="0" smtClean="0">
                <a:solidFill>
                  <a:srgbClr val="000063"/>
                </a:solidFill>
                <a:latin typeface="+mj-lt"/>
              </a:rPr>
              <a:t>Large, multi-agency, all-hazards response</a:t>
            </a:r>
          </a:p>
          <a:p>
            <a:pPr lvl="1">
              <a:buClr>
                <a:srgbClr val="C00000"/>
              </a:buClr>
            </a:pPr>
            <a:r>
              <a:rPr lang="en-US" sz="4000" dirty="0" smtClean="0">
                <a:solidFill>
                  <a:srgbClr val="000063"/>
                </a:solidFill>
                <a:latin typeface="+mj-lt"/>
              </a:rPr>
              <a:t>Small, single-agency, single-hazards response</a:t>
            </a:r>
          </a:p>
          <a:p>
            <a:pPr>
              <a:buClr>
                <a:srgbClr val="C00000"/>
              </a:buClr>
            </a:pPr>
            <a:r>
              <a:rPr lang="en-US" sz="4000" dirty="0" smtClean="0">
                <a:solidFill>
                  <a:srgbClr val="000063"/>
                </a:solidFill>
                <a:latin typeface="+mj-lt"/>
              </a:rPr>
              <a:t>The ESF 15 structure can grow or shrink, depending on the unique requirements of the response</a:t>
            </a: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13</a:t>
            </a:fld>
            <a:endParaRPr lang="en-US" dirty="0"/>
          </a:p>
        </p:txBody>
      </p:sp>
    </p:spTree>
    <p:extLst>
      <p:ext uri="{BB962C8B-B14F-4D97-AF65-F5344CB8AC3E}">
        <p14:creationId xmlns:p14="http://schemas.microsoft.com/office/powerpoint/2010/main" val="2467545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31520" y="1463040"/>
            <a:ext cx="13411200" cy="5394960"/>
          </a:xfrm>
        </p:spPr>
        <p:txBody>
          <a:bodyPr/>
          <a:lstStyle/>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90605"/>
            <a:ext cx="10363200" cy="6158903"/>
          </a:xfrm>
          <a:prstGeom prst="rect">
            <a:avLst/>
          </a:prstGeom>
        </p:spPr>
      </p:pic>
      <p:sp>
        <p:nvSpPr>
          <p:cNvPr id="10242" name="Rectangle 2"/>
          <p:cNvSpPr>
            <a:spLocks noGrp="1" noChangeArrowheads="1"/>
          </p:cNvSpPr>
          <p:nvPr>
            <p:ph type="title"/>
          </p:nvPr>
        </p:nvSpPr>
        <p:spPr>
          <a:xfrm>
            <a:off x="487680" y="91440"/>
            <a:ext cx="13167360" cy="1097280"/>
          </a:xfrm>
        </p:spPr>
        <p:txBody>
          <a:bodyPr/>
          <a:lstStyle/>
          <a:p>
            <a:pPr algn="ctr" eaLnBrk="1" hangingPunct="1"/>
            <a:r>
              <a:rPr lang="en-US" b="1" dirty="0" smtClean="0">
                <a:solidFill>
                  <a:schemeClr val="bg1"/>
                </a:solidFill>
              </a:rPr>
              <a:t>ESF 15 Organization Chart</a:t>
            </a:r>
          </a:p>
        </p:txBody>
      </p:sp>
    </p:spTree>
    <p:extLst>
      <p:ext uri="{BB962C8B-B14F-4D97-AF65-F5344CB8AC3E}">
        <p14:creationId xmlns:p14="http://schemas.microsoft.com/office/powerpoint/2010/main" val="2127364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680" y="91440"/>
            <a:ext cx="13167360" cy="1097280"/>
          </a:xfrm>
        </p:spPr>
        <p:txBody>
          <a:bodyPr/>
          <a:lstStyle/>
          <a:p>
            <a:pPr eaLnBrk="1" hangingPunct="1"/>
            <a:r>
              <a:rPr lang="en-US" b="1" dirty="0" smtClean="0">
                <a:solidFill>
                  <a:schemeClr val="bg1"/>
                </a:solidFill>
              </a:rPr>
              <a:t>External Affairs Officer</a:t>
            </a:r>
          </a:p>
        </p:txBody>
      </p:sp>
      <p:sp>
        <p:nvSpPr>
          <p:cNvPr id="19459" name="Rectangle 3"/>
          <p:cNvSpPr>
            <a:spLocks noGrp="1" noChangeArrowheads="1"/>
          </p:cNvSpPr>
          <p:nvPr>
            <p:ph idx="1"/>
          </p:nvPr>
        </p:nvSpPr>
        <p:spPr>
          <a:xfrm>
            <a:off x="731520" y="1463040"/>
            <a:ext cx="13411200" cy="5394960"/>
          </a:xfrm>
        </p:spPr>
        <p:txBody>
          <a:bodyPr/>
          <a:lstStyle/>
          <a:p>
            <a:pPr marL="489736" lvl="1" indent="-489736" eaLnBrk="1" hangingPunct="1">
              <a:buClr>
                <a:srgbClr val="C00000"/>
              </a:buClr>
              <a:defRPr/>
            </a:pPr>
            <a:r>
              <a:rPr lang="en-US" dirty="0" smtClean="0">
                <a:solidFill>
                  <a:schemeClr val="bg1"/>
                </a:solidFill>
                <a:latin typeface="+mj-lt"/>
              </a:rPr>
              <a:t>Appointed by the ESF 15 Operations Director (FEMA’s External Affairs Director for Stafford Act declarations) as the ESF 15 lead in the field</a:t>
            </a:r>
          </a:p>
          <a:p>
            <a:pPr marL="489736" lvl="1" indent="-489736" eaLnBrk="1" hangingPunct="1">
              <a:buClr>
                <a:srgbClr val="C00000"/>
              </a:buClr>
              <a:defRPr/>
            </a:pPr>
            <a:r>
              <a:rPr lang="en-US" dirty="0" smtClean="0">
                <a:solidFill>
                  <a:schemeClr val="bg1"/>
                </a:solidFill>
                <a:latin typeface="+mj-lt"/>
              </a:rPr>
              <a:t>Manages deployed EA resources </a:t>
            </a:r>
          </a:p>
          <a:p>
            <a:pPr marL="489736" lvl="1" indent="-489736" eaLnBrk="1" hangingPunct="1">
              <a:buClr>
                <a:srgbClr val="C00000"/>
              </a:buClr>
              <a:defRPr/>
            </a:pPr>
            <a:r>
              <a:rPr lang="en-US" dirty="0" smtClean="0">
                <a:solidFill>
                  <a:schemeClr val="bg1"/>
                </a:solidFill>
                <a:latin typeface="+mj-lt"/>
              </a:rPr>
              <a:t>Establishes strategies with state, local, tribal and territorial counterparts to meet incident objectives</a:t>
            </a:r>
          </a:p>
          <a:p>
            <a:pPr marL="489736" lvl="1" indent="-489736" eaLnBrk="1" hangingPunct="1">
              <a:buClr>
                <a:srgbClr val="C00000"/>
              </a:buClr>
              <a:defRPr/>
            </a:pPr>
            <a:r>
              <a:rPr lang="en-US" dirty="0" smtClean="0">
                <a:solidFill>
                  <a:schemeClr val="bg1"/>
                </a:solidFill>
                <a:latin typeface="+mj-lt"/>
              </a:rPr>
              <a:t>Oversees ESF 15 functions, ensuring internal coordination and a unity of effort and messaging to engage external stakeholders.</a:t>
            </a:r>
          </a:p>
          <a:p>
            <a:pPr marL="0" lvl="1" indent="0" eaLnBrk="1" hangingPunct="1">
              <a:buClr>
                <a:srgbClr val="C00000"/>
              </a:buClr>
              <a:buNone/>
              <a:defRPr/>
            </a:pPr>
            <a:endParaRPr lang="en-US" dirty="0" smtClean="0">
              <a:solidFill>
                <a:schemeClr val="bg1"/>
              </a:solidFill>
              <a:latin typeface="+mj-lt"/>
            </a:endParaRPr>
          </a:p>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15</a:t>
            </a:fld>
            <a:endParaRPr lang="en-US" dirty="0"/>
          </a:p>
        </p:txBody>
      </p:sp>
    </p:spTree>
    <p:extLst>
      <p:ext uri="{BB962C8B-B14F-4D97-AF65-F5344CB8AC3E}">
        <p14:creationId xmlns:p14="http://schemas.microsoft.com/office/powerpoint/2010/main" val="101918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680" y="91440"/>
            <a:ext cx="13167360" cy="1097280"/>
          </a:xfrm>
        </p:spPr>
        <p:txBody>
          <a:bodyPr/>
          <a:lstStyle/>
          <a:p>
            <a:pPr eaLnBrk="1" hangingPunct="1"/>
            <a:r>
              <a:rPr lang="en-US" b="1" dirty="0" smtClean="0">
                <a:solidFill>
                  <a:schemeClr val="bg1"/>
                </a:solidFill>
              </a:rPr>
              <a:t>ESF 15 Components</a:t>
            </a:r>
          </a:p>
        </p:txBody>
      </p:sp>
      <p:sp>
        <p:nvSpPr>
          <p:cNvPr id="19459" name="Rectangle 3"/>
          <p:cNvSpPr>
            <a:spLocks noGrp="1" noChangeArrowheads="1"/>
          </p:cNvSpPr>
          <p:nvPr>
            <p:ph idx="1"/>
          </p:nvPr>
        </p:nvSpPr>
        <p:spPr>
          <a:xfrm>
            <a:off x="731520" y="1463040"/>
            <a:ext cx="13411200" cy="5394960"/>
          </a:xfrm>
        </p:spPr>
        <p:txBody>
          <a:bodyPr/>
          <a:lstStyle/>
          <a:p>
            <a:pPr marL="489736" lvl="1" indent="-489736" eaLnBrk="1" hangingPunct="1">
              <a:buClr>
                <a:srgbClr val="C00000"/>
              </a:buClr>
              <a:defRPr/>
            </a:pPr>
            <a:r>
              <a:rPr lang="en-US" sz="4600" dirty="0">
                <a:solidFill>
                  <a:schemeClr val="bg1"/>
                </a:solidFill>
                <a:latin typeface="+mj-lt"/>
              </a:rPr>
              <a:t>Joint Information Center</a:t>
            </a:r>
          </a:p>
          <a:p>
            <a:pPr marL="489736" lvl="1" indent="-489736" eaLnBrk="1" hangingPunct="1">
              <a:buClr>
                <a:srgbClr val="C00000"/>
              </a:buClr>
              <a:defRPr/>
            </a:pPr>
            <a:r>
              <a:rPr lang="en-US" sz="4600" dirty="0">
                <a:solidFill>
                  <a:schemeClr val="bg1"/>
                </a:solidFill>
                <a:latin typeface="+mj-lt"/>
              </a:rPr>
              <a:t>Congressional Affairs</a:t>
            </a:r>
          </a:p>
          <a:p>
            <a:pPr marL="489736" lvl="1" indent="-489736" eaLnBrk="1" hangingPunct="1">
              <a:buClr>
                <a:srgbClr val="C00000"/>
              </a:buClr>
              <a:defRPr/>
            </a:pPr>
            <a:r>
              <a:rPr lang="en-US" sz="4600" dirty="0">
                <a:solidFill>
                  <a:schemeClr val="bg1"/>
                </a:solidFill>
                <a:latin typeface="+mj-lt"/>
              </a:rPr>
              <a:t>Intergovernmental Affairs</a:t>
            </a:r>
          </a:p>
          <a:p>
            <a:pPr marL="489736" lvl="1" indent="-489736" eaLnBrk="1" hangingPunct="1">
              <a:buClr>
                <a:srgbClr val="C00000"/>
              </a:buClr>
              <a:defRPr/>
            </a:pPr>
            <a:r>
              <a:rPr lang="en-US" sz="4600" dirty="0">
                <a:solidFill>
                  <a:schemeClr val="bg1"/>
                </a:solidFill>
                <a:latin typeface="+mj-lt"/>
              </a:rPr>
              <a:t>Private Sector</a:t>
            </a:r>
          </a:p>
          <a:p>
            <a:pPr marL="489736" lvl="1" indent="-489736" eaLnBrk="1" hangingPunct="1">
              <a:buClr>
                <a:srgbClr val="C00000"/>
              </a:buClr>
              <a:defRPr/>
            </a:pPr>
            <a:r>
              <a:rPr lang="en-US" sz="4600" dirty="0">
                <a:solidFill>
                  <a:schemeClr val="bg1"/>
                </a:solidFill>
                <a:latin typeface="+mj-lt"/>
              </a:rPr>
              <a:t>Planning &amp; Products</a:t>
            </a:r>
          </a:p>
          <a:p>
            <a:pPr marL="0" lvl="1" indent="0" eaLnBrk="1" hangingPunct="1">
              <a:buClr>
                <a:srgbClr val="C00000"/>
              </a:buClr>
              <a:buNone/>
              <a:defRPr/>
            </a:pPr>
            <a:endParaRPr lang="en-US" dirty="0" smtClean="0">
              <a:solidFill>
                <a:schemeClr val="bg1"/>
              </a:solidFill>
              <a:latin typeface="+mj-lt"/>
            </a:endParaRPr>
          </a:p>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16</a:t>
            </a:fld>
            <a:endParaRPr lang="en-US" dirty="0"/>
          </a:p>
        </p:txBody>
      </p:sp>
    </p:spTree>
    <p:extLst>
      <p:ext uri="{BB962C8B-B14F-4D97-AF65-F5344CB8AC3E}">
        <p14:creationId xmlns:p14="http://schemas.microsoft.com/office/powerpoint/2010/main" val="259999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5468" y="91444"/>
            <a:ext cx="11950699" cy="1261110"/>
          </a:xfrm>
        </p:spPr>
        <p:txBody>
          <a:bodyPr/>
          <a:lstStyle/>
          <a:p>
            <a:pPr eaLnBrk="1" hangingPunct="1"/>
            <a:r>
              <a:rPr lang="en-US" b="1" dirty="0" smtClean="0">
                <a:solidFill>
                  <a:schemeClr val="bg1"/>
                </a:solidFill>
              </a:rPr>
              <a:t>Joint Information Center</a:t>
            </a:r>
          </a:p>
        </p:txBody>
      </p:sp>
      <p:sp>
        <p:nvSpPr>
          <p:cNvPr id="19459" name="Rectangle 3"/>
          <p:cNvSpPr>
            <a:spLocks noGrp="1" noChangeArrowheads="1"/>
          </p:cNvSpPr>
          <p:nvPr>
            <p:ph sz="half" idx="1"/>
          </p:nvPr>
        </p:nvSpPr>
        <p:spPr>
          <a:xfrm>
            <a:off x="731520" y="1535430"/>
            <a:ext cx="6461760" cy="5431156"/>
          </a:xfrm>
        </p:spPr>
        <p:txBody>
          <a:bodyPr/>
          <a:lstStyle/>
          <a:p>
            <a:pPr marL="0" lvl="1" indent="0" eaLnBrk="1" hangingPunct="1">
              <a:buClr>
                <a:srgbClr val="C00000"/>
              </a:buClr>
              <a:buNone/>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2" name="Content Placeholder 1"/>
          <p:cNvSpPr>
            <a:spLocks noGrp="1"/>
          </p:cNvSpPr>
          <p:nvPr>
            <p:ph sz="half" idx="2"/>
          </p:nvPr>
        </p:nvSpPr>
        <p:spPr>
          <a:xfrm>
            <a:off x="7437120" y="1535430"/>
            <a:ext cx="6461760" cy="5431156"/>
          </a:xfrm>
        </p:spPr>
        <p:txBody>
          <a:bodyPr/>
          <a:lstStyle/>
          <a:p>
            <a:pPr marL="489736" lvl="1" indent="-489736" eaLnBrk="1" hangingPunct="1">
              <a:buClr>
                <a:srgbClr val="C00000"/>
              </a:buClr>
              <a:defRPr/>
            </a:pPr>
            <a:r>
              <a:rPr lang="en-US" sz="3200" dirty="0" smtClean="0">
                <a:solidFill>
                  <a:schemeClr val="bg1"/>
                </a:solidFill>
                <a:latin typeface="+mj-lt"/>
              </a:rPr>
              <a:t>Central </a:t>
            </a:r>
            <a:r>
              <a:rPr lang="en-US" sz="3200" dirty="0">
                <a:solidFill>
                  <a:schemeClr val="bg1"/>
                </a:solidFill>
                <a:latin typeface="+mj-lt"/>
              </a:rPr>
              <a:t>point for public affairs activities and media access to information regarding the response</a:t>
            </a:r>
          </a:p>
          <a:p>
            <a:pPr marL="489736" lvl="1" indent="-489736" eaLnBrk="1" hangingPunct="1">
              <a:buClr>
                <a:srgbClr val="C00000"/>
              </a:buClr>
              <a:defRPr/>
            </a:pPr>
            <a:r>
              <a:rPr lang="en-US" sz="3200" dirty="0" smtClean="0">
                <a:solidFill>
                  <a:schemeClr val="bg1"/>
                </a:solidFill>
                <a:latin typeface="+mj-lt"/>
              </a:rPr>
              <a:t>Manages press conferences and briefings</a:t>
            </a:r>
          </a:p>
          <a:p>
            <a:pPr marL="489736" lvl="1" indent="-489736" eaLnBrk="1" hangingPunct="1">
              <a:buClr>
                <a:srgbClr val="C00000"/>
              </a:buClr>
              <a:defRPr/>
            </a:pPr>
            <a:r>
              <a:rPr lang="en-US" sz="3200" dirty="0" smtClean="0">
                <a:solidFill>
                  <a:schemeClr val="bg1"/>
                </a:solidFill>
                <a:latin typeface="+mj-lt"/>
              </a:rPr>
              <a:t>Manages social media monitoring and outreach</a:t>
            </a:r>
          </a:p>
          <a:p>
            <a:pPr marL="489736" lvl="1" indent="-489736" eaLnBrk="1" hangingPunct="1">
              <a:buClr>
                <a:srgbClr val="C00000"/>
              </a:buClr>
              <a:defRPr/>
            </a:pPr>
            <a:r>
              <a:rPr lang="en-US" sz="3200" dirty="0" smtClean="0">
                <a:solidFill>
                  <a:schemeClr val="bg1"/>
                </a:solidFill>
                <a:latin typeface="+mj-lt"/>
              </a:rPr>
              <a:t>Conducts media interviews, manages news desk, develops media analysis</a:t>
            </a:r>
            <a:endParaRPr lang="en-US" sz="3200" dirty="0">
              <a:solidFill>
                <a:schemeClr val="bg1"/>
              </a:solidFill>
              <a:latin typeface="+mj-lt"/>
            </a:endParaRPr>
          </a:p>
          <a:p>
            <a:endParaRPr lang="en-US" sz="3600" dirty="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17</a:t>
            </a:fld>
            <a:endParaRPr lang="en-US" dirty="0"/>
          </a:p>
        </p:txBody>
      </p:sp>
      <p:pic>
        <p:nvPicPr>
          <p:cNvPr id="6" name="Picture 4" descr="New Orleans, LA, 4-12-06 -- Don Powell Federal Coordinator for Gulf Coast Recovery answers questions about flood recovery guidance released today ..."/>
          <p:cNvPicPr>
            <a:picLocks noChangeAspect="1" noChangeArrowheads="1"/>
          </p:cNvPicPr>
          <p:nvPr/>
        </p:nvPicPr>
        <p:blipFill>
          <a:blip r:embed="rId3" cstate="print"/>
          <a:srcRect/>
          <a:stretch>
            <a:fillRect/>
          </a:stretch>
        </p:blipFill>
        <p:spPr bwMode="auto">
          <a:xfrm>
            <a:off x="845821" y="1927860"/>
            <a:ext cx="6103619" cy="4107180"/>
          </a:xfrm>
          <a:prstGeom prst="rect">
            <a:avLst/>
          </a:prstGeom>
          <a:noFill/>
          <a:ln>
            <a:miter lim="800000"/>
            <a:headEnd/>
            <a:tailEnd/>
          </a:ln>
        </p:spPr>
      </p:pic>
    </p:spTree>
    <p:extLst>
      <p:ext uri="{BB962C8B-B14F-4D97-AF65-F5344CB8AC3E}">
        <p14:creationId xmlns:p14="http://schemas.microsoft.com/office/powerpoint/2010/main" val="1881986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680" y="91440"/>
            <a:ext cx="13167360" cy="1097280"/>
          </a:xfrm>
        </p:spPr>
        <p:txBody>
          <a:bodyPr/>
          <a:lstStyle/>
          <a:p>
            <a:pPr eaLnBrk="1" hangingPunct="1"/>
            <a:r>
              <a:rPr lang="en-US" b="1" dirty="0" smtClean="0">
                <a:solidFill>
                  <a:schemeClr val="bg1"/>
                </a:solidFill>
              </a:rPr>
              <a:t>Congressional Affairs</a:t>
            </a:r>
          </a:p>
        </p:txBody>
      </p:sp>
      <p:sp>
        <p:nvSpPr>
          <p:cNvPr id="19459" name="Rectangle 3"/>
          <p:cNvSpPr>
            <a:spLocks noGrp="1" noChangeArrowheads="1"/>
          </p:cNvSpPr>
          <p:nvPr>
            <p:ph idx="1"/>
          </p:nvPr>
        </p:nvSpPr>
        <p:spPr>
          <a:xfrm>
            <a:off x="731520" y="1463040"/>
            <a:ext cx="13411200" cy="5394960"/>
          </a:xfrm>
        </p:spPr>
        <p:txBody>
          <a:bodyPr/>
          <a:lstStyle/>
          <a:p>
            <a:pPr marL="489736" lvl="1" indent="-489736" eaLnBrk="1" hangingPunct="1">
              <a:buClr>
                <a:srgbClr val="C00000"/>
              </a:buClr>
              <a:defRPr/>
            </a:pPr>
            <a:r>
              <a:rPr lang="en-US" dirty="0" smtClean="0">
                <a:solidFill>
                  <a:schemeClr val="bg1"/>
                </a:solidFill>
                <a:latin typeface="+mj-lt"/>
              </a:rPr>
              <a:t>Coordinates the exchange of information between DHS/FEMA, Members of Congress and their staff</a:t>
            </a:r>
          </a:p>
          <a:p>
            <a:pPr marL="489736" lvl="1" indent="-489736" eaLnBrk="1" hangingPunct="1">
              <a:buClr>
                <a:srgbClr val="C00000"/>
              </a:buClr>
              <a:defRPr/>
            </a:pPr>
            <a:r>
              <a:rPr lang="en-US" dirty="0" smtClean="0">
                <a:solidFill>
                  <a:schemeClr val="bg1"/>
                </a:solidFill>
                <a:latin typeface="+mj-lt"/>
              </a:rPr>
              <a:t>Serves as primary contact for Congressional district offices on disaster response issues.  Educates and provides updates to staff</a:t>
            </a:r>
          </a:p>
          <a:p>
            <a:pPr marL="489736" lvl="1" indent="-489736" eaLnBrk="1" hangingPunct="1">
              <a:buClr>
                <a:srgbClr val="C00000"/>
              </a:buClr>
              <a:defRPr/>
            </a:pPr>
            <a:r>
              <a:rPr lang="en-US" dirty="0" smtClean="0">
                <a:solidFill>
                  <a:schemeClr val="bg1"/>
                </a:solidFill>
                <a:latin typeface="+mj-lt"/>
              </a:rPr>
              <a:t>Responds to Congressional inquiries and casework, tracks issues and trends</a:t>
            </a:r>
          </a:p>
          <a:p>
            <a:pPr marL="489736" lvl="1" indent="-489736" eaLnBrk="1" hangingPunct="1">
              <a:buClr>
                <a:srgbClr val="C00000"/>
              </a:buClr>
              <a:defRPr/>
            </a:pPr>
            <a:r>
              <a:rPr lang="en-US" dirty="0" smtClean="0">
                <a:solidFill>
                  <a:schemeClr val="bg1"/>
                </a:solidFill>
                <a:latin typeface="+mj-lt"/>
              </a:rPr>
              <a:t>Arranges for Congressional site visits</a:t>
            </a:r>
          </a:p>
          <a:p>
            <a:pPr marL="489736" lvl="1" indent="-489736" eaLnBrk="1" hangingPunct="1">
              <a:buClr>
                <a:srgbClr val="C00000"/>
              </a:buClr>
              <a:defRPr/>
            </a:pPr>
            <a:r>
              <a:rPr lang="en-US" dirty="0" smtClean="0">
                <a:solidFill>
                  <a:schemeClr val="bg1"/>
                </a:solidFill>
                <a:latin typeface="+mj-lt"/>
              </a:rPr>
              <a:t>Develops Congressional Affairs outreach plan in support of the response Incident Action Plan and the FCO’s objectives</a:t>
            </a:r>
          </a:p>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18</a:t>
            </a:fld>
            <a:endParaRPr lang="en-US" dirty="0"/>
          </a:p>
        </p:txBody>
      </p:sp>
    </p:spTree>
    <p:extLst>
      <p:ext uri="{BB962C8B-B14F-4D97-AF65-F5344CB8AC3E}">
        <p14:creationId xmlns:p14="http://schemas.microsoft.com/office/powerpoint/2010/main" val="1990074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680" y="91440"/>
            <a:ext cx="13167360" cy="1097280"/>
          </a:xfrm>
        </p:spPr>
        <p:txBody>
          <a:bodyPr/>
          <a:lstStyle/>
          <a:p>
            <a:pPr eaLnBrk="1" hangingPunct="1"/>
            <a:r>
              <a:rPr lang="en-US" b="1" dirty="0" smtClean="0">
                <a:solidFill>
                  <a:schemeClr val="bg1"/>
                </a:solidFill>
              </a:rPr>
              <a:t>Intergovernmental Affairs</a:t>
            </a:r>
          </a:p>
        </p:txBody>
      </p:sp>
      <p:sp>
        <p:nvSpPr>
          <p:cNvPr id="19459" name="Rectangle 3"/>
          <p:cNvSpPr>
            <a:spLocks noGrp="1" noChangeArrowheads="1"/>
          </p:cNvSpPr>
          <p:nvPr>
            <p:ph idx="1"/>
          </p:nvPr>
        </p:nvSpPr>
        <p:spPr>
          <a:xfrm>
            <a:off x="731520" y="1463040"/>
            <a:ext cx="6431280" cy="5394960"/>
          </a:xfrm>
        </p:spPr>
        <p:txBody>
          <a:bodyPr/>
          <a:lstStyle/>
          <a:p>
            <a:pPr marL="489736" lvl="1" indent="-489736" eaLnBrk="1" hangingPunct="1">
              <a:buClr>
                <a:srgbClr val="C00000"/>
              </a:buClr>
              <a:defRPr/>
            </a:pPr>
            <a:r>
              <a:rPr lang="en-US" sz="2800" dirty="0">
                <a:solidFill>
                  <a:schemeClr val="bg1"/>
                </a:solidFill>
                <a:latin typeface="+mj-lt"/>
              </a:rPr>
              <a:t>Establishes effective working relationships with state, tribal territorial and local officials</a:t>
            </a:r>
          </a:p>
          <a:p>
            <a:pPr marL="489736" lvl="1" indent="-489736" eaLnBrk="1" hangingPunct="1">
              <a:buClr>
                <a:srgbClr val="C00000"/>
              </a:buClr>
              <a:defRPr/>
            </a:pPr>
            <a:r>
              <a:rPr lang="en-US" sz="2800" dirty="0">
                <a:solidFill>
                  <a:schemeClr val="bg1"/>
                </a:solidFill>
                <a:latin typeface="+mj-lt"/>
              </a:rPr>
              <a:t>Creates and maintains open, two-way lines of communication between these groups and the coordinated Federal </a:t>
            </a:r>
            <a:r>
              <a:rPr lang="en-US" sz="2800" dirty="0" smtClean="0">
                <a:solidFill>
                  <a:schemeClr val="bg1"/>
                </a:solidFill>
                <a:latin typeface="+mj-lt"/>
              </a:rPr>
              <a:t>response</a:t>
            </a:r>
          </a:p>
          <a:p>
            <a:pPr marL="489736" lvl="1" indent="-489736" eaLnBrk="1" hangingPunct="1">
              <a:buClr>
                <a:srgbClr val="C00000"/>
              </a:buClr>
              <a:defRPr/>
            </a:pPr>
            <a:r>
              <a:rPr lang="en-US" sz="2800" dirty="0" smtClean="0">
                <a:solidFill>
                  <a:schemeClr val="bg1"/>
                </a:solidFill>
                <a:latin typeface="+mj-lt"/>
              </a:rPr>
              <a:t>Tribal Affairs-acts as conduit to/from the tribe.  Serve as advisor and educator to JFO staff on cultural sensitivities and customs.</a:t>
            </a:r>
            <a:endParaRPr lang="en-US" sz="2800" dirty="0">
              <a:solidFill>
                <a:schemeClr val="bg1"/>
              </a:solidFill>
              <a:latin typeface="+mj-lt"/>
            </a:endParaRPr>
          </a:p>
          <a:p>
            <a:pPr marL="489736" lvl="1" indent="-489736" eaLnBrk="1" hangingPunct="1">
              <a:buClr>
                <a:srgbClr val="C00000"/>
              </a:buClr>
              <a:defRPr/>
            </a:pPr>
            <a:endParaRPr lang="en-US" sz="2800" dirty="0">
              <a:solidFill>
                <a:schemeClr val="bg1"/>
              </a:solidFill>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19</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2" y="1828800"/>
            <a:ext cx="6172200" cy="4114800"/>
          </a:xfrm>
          <a:prstGeom prst="rect">
            <a:avLst/>
          </a:prstGeom>
        </p:spPr>
      </p:pic>
    </p:spTree>
    <p:extLst>
      <p:ext uri="{BB962C8B-B14F-4D97-AF65-F5344CB8AC3E}">
        <p14:creationId xmlns:p14="http://schemas.microsoft.com/office/powerpoint/2010/main" val="216024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sz="half" idx="1"/>
          </p:nvPr>
        </p:nvSpPr>
        <p:spPr>
          <a:xfrm>
            <a:off x="609600" y="1386840"/>
            <a:ext cx="13045440" cy="5852160"/>
          </a:xfrm>
        </p:spPr>
        <p:txBody>
          <a:bodyPr/>
          <a:lstStyle/>
          <a:p>
            <a:pPr>
              <a:buClr>
                <a:schemeClr val="tx1">
                  <a:lumMod val="50000"/>
                </a:schemeClr>
              </a:buClr>
            </a:pPr>
            <a:r>
              <a:rPr lang="en-US" sz="4000" dirty="0" smtClean="0">
                <a:solidFill>
                  <a:schemeClr val="bg1"/>
                </a:solidFill>
                <a:latin typeface="+mj-lt"/>
              </a:rPr>
              <a:t>FEMA and National Response Framework Overview</a:t>
            </a:r>
          </a:p>
          <a:p>
            <a:pPr>
              <a:buClr>
                <a:schemeClr val="tx1">
                  <a:lumMod val="50000"/>
                </a:schemeClr>
              </a:buClr>
            </a:pPr>
            <a:r>
              <a:rPr lang="en-US" sz="4000" dirty="0" smtClean="0">
                <a:solidFill>
                  <a:schemeClr val="bg1"/>
                </a:solidFill>
                <a:latin typeface="+mj-lt"/>
              </a:rPr>
              <a:t>Emergency Support Function (ESF) 15: External Affairs </a:t>
            </a:r>
            <a:r>
              <a:rPr lang="en-US" sz="4000" dirty="0">
                <a:solidFill>
                  <a:schemeClr val="bg1"/>
                </a:solidFill>
                <a:latin typeface="+mj-lt"/>
              </a:rPr>
              <a:t>Overview </a:t>
            </a:r>
          </a:p>
          <a:p>
            <a:pPr lvl="1">
              <a:buClr>
                <a:schemeClr val="tx1">
                  <a:lumMod val="50000"/>
                </a:schemeClr>
              </a:buClr>
            </a:pPr>
            <a:r>
              <a:rPr lang="en-US" sz="4000" dirty="0">
                <a:solidFill>
                  <a:schemeClr val="bg1"/>
                </a:solidFill>
                <a:latin typeface="+mj-lt"/>
              </a:rPr>
              <a:t>Interagency Coordination</a:t>
            </a:r>
            <a:endParaRPr lang="en-US" sz="3600" dirty="0">
              <a:solidFill>
                <a:schemeClr val="bg1"/>
              </a:solidFill>
              <a:latin typeface="+mj-lt"/>
            </a:endParaRPr>
          </a:p>
          <a:p>
            <a:pPr>
              <a:buClr>
                <a:schemeClr val="tx1">
                  <a:lumMod val="50000"/>
                </a:schemeClr>
              </a:buClr>
            </a:pPr>
            <a:r>
              <a:rPr lang="en-US" sz="4000" dirty="0" smtClean="0">
                <a:solidFill>
                  <a:schemeClr val="bg1"/>
                </a:solidFill>
                <a:latin typeface="+mj-lt"/>
              </a:rPr>
              <a:t>Crisis Communications</a:t>
            </a:r>
          </a:p>
          <a:p>
            <a:pPr>
              <a:buClr>
                <a:schemeClr val="tx1">
                  <a:lumMod val="50000"/>
                </a:schemeClr>
              </a:buClr>
            </a:pPr>
            <a:r>
              <a:rPr lang="en-US" sz="4000" dirty="0" smtClean="0">
                <a:solidFill>
                  <a:schemeClr val="bg1"/>
                </a:solidFill>
                <a:latin typeface="+mj-lt"/>
              </a:rPr>
              <a:t>ESF </a:t>
            </a:r>
            <a:r>
              <a:rPr lang="en-US" sz="4000" dirty="0">
                <a:solidFill>
                  <a:schemeClr val="bg1"/>
                </a:solidFill>
                <a:latin typeface="+mj-lt"/>
              </a:rPr>
              <a:t>15 Case Study: </a:t>
            </a:r>
            <a:r>
              <a:rPr lang="en-US" sz="4000" dirty="0" smtClean="0">
                <a:solidFill>
                  <a:schemeClr val="bg1"/>
                </a:solidFill>
                <a:latin typeface="+mj-lt"/>
              </a:rPr>
              <a:t>Typhoon </a:t>
            </a:r>
            <a:r>
              <a:rPr lang="en-US" sz="4000" dirty="0" err="1" smtClean="0">
                <a:solidFill>
                  <a:schemeClr val="bg1"/>
                </a:solidFill>
                <a:latin typeface="+mj-lt"/>
              </a:rPr>
              <a:t>Soudelor</a:t>
            </a:r>
            <a:r>
              <a:rPr lang="en-US" sz="4000" dirty="0" smtClean="0">
                <a:solidFill>
                  <a:schemeClr val="bg1"/>
                </a:solidFill>
                <a:latin typeface="+mj-lt"/>
              </a:rPr>
              <a:t> response in Saipan</a:t>
            </a:r>
          </a:p>
          <a:p>
            <a:pPr>
              <a:buClr>
                <a:srgbClr val="FF0000"/>
              </a:buClr>
            </a:pPr>
            <a:endParaRPr lang="en-US" sz="4000" dirty="0" smtClean="0">
              <a:solidFill>
                <a:schemeClr val="bg1"/>
              </a:solidFill>
              <a:latin typeface="+mj-lt"/>
            </a:endParaRPr>
          </a:p>
          <a:p>
            <a:pPr marL="0" indent="0">
              <a:buClr>
                <a:srgbClr val="FF0000"/>
              </a:buClr>
              <a:buNone/>
            </a:pPr>
            <a:endParaRPr lang="en-US" sz="4000" dirty="0">
              <a:solidFill>
                <a:schemeClr val="bg1"/>
              </a:solidFill>
              <a:latin typeface="+mj-lt"/>
            </a:endParaRPr>
          </a:p>
          <a:p>
            <a:pPr>
              <a:buClr>
                <a:srgbClr val="C00000"/>
              </a:buClr>
            </a:pPr>
            <a:endParaRPr lang="en-US" dirty="0">
              <a:solidFill>
                <a:schemeClr val="bg1"/>
              </a:solidFill>
            </a:endParaRPr>
          </a:p>
          <a:p>
            <a:pPr marL="0" indent="0">
              <a:buClrTx/>
              <a:buNone/>
            </a:pPr>
            <a:endParaRPr lang="en-US" dirty="0" smtClean="0"/>
          </a:p>
        </p:txBody>
      </p:sp>
      <p:sp>
        <p:nvSpPr>
          <p:cNvPr id="5" name="Rectangle 2"/>
          <p:cNvSpPr txBox="1">
            <a:spLocks noChangeArrowheads="1"/>
          </p:cNvSpPr>
          <p:nvPr/>
        </p:nvSpPr>
        <p:spPr bwMode="auto">
          <a:xfrm>
            <a:off x="609607" y="567690"/>
            <a:ext cx="13530581" cy="727710"/>
          </a:xfrm>
          <a:prstGeom prst="rect">
            <a:avLst/>
          </a:prstGeom>
          <a:noFill/>
          <a:ln w="9525">
            <a:noFill/>
            <a:miter lim="800000"/>
            <a:headEnd/>
            <a:tailEnd/>
          </a:ln>
        </p:spPr>
        <p:txBody>
          <a:bodyPr vert="horz" wrap="square" lIns="130595" tIns="65298" rIns="130595" bIns="65298" numCol="1" anchor="b" anchorCtr="0" compatLnSpc="1">
            <a:prstTxWarp prst="textNoShape">
              <a:avLst/>
            </a:prstTxWarp>
          </a:bodyPr>
          <a:lstStyle/>
          <a:p>
            <a:pPr defTabSz="1305960" eaLnBrk="1" hangingPunct="1">
              <a:defRPr/>
            </a:pPr>
            <a:r>
              <a:rPr lang="en-US" sz="6000" b="1" kern="0" dirty="0">
                <a:solidFill>
                  <a:schemeClr val="bg1"/>
                </a:solidFill>
                <a:latin typeface="+mj-lt"/>
                <a:ea typeface="+mj-ea"/>
                <a:cs typeface="+mj-cs"/>
              </a:rPr>
              <a:t>Agenda </a:t>
            </a:r>
          </a:p>
        </p:txBody>
      </p:sp>
      <p:sp>
        <p:nvSpPr>
          <p:cNvPr id="8" name="Slide Number Placeholder 10"/>
          <p:cNvSpPr>
            <a:spLocks noGrp="1"/>
          </p:cNvSpPr>
          <p:nvPr>
            <p:ph type="sldNum" sz="quarter" idx="10"/>
          </p:nvPr>
        </p:nvSpPr>
        <p:spPr>
          <a:xfrm>
            <a:off x="14142720" y="7851507"/>
            <a:ext cx="731520" cy="378093"/>
          </a:xfrm>
        </p:spPr>
        <p:txBody>
          <a:bodyPr/>
          <a:lstStyle/>
          <a:p>
            <a:pPr>
              <a:defRPr/>
            </a:pPr>
            <a:fld id="{19D947DE-37FF-4D82-9165-057ECBDC697C}"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74546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680" y="91440"/>
            <a:ext cx="13167360" cy="1097280"/>
          </a:xfrm>
        </p:spPr>
        <p:txBody>
          <a:bodyPr/>
          <a:lstStyle/>
          <a:p>
            <a:pPr eaLnBrk="1" hangingPunct="1"/>
            <a:r>
              <a:rPr lang="en-US" b="1" dirty="0" smtClean="0">
                <a:solidFill>
                  <a:schemeClr val="bg1"/>
                </a:solidFill>
              </a:rPr>
              <a:t>Private Sector</a:t>
            </a:r>
          </a:p>
        </p:txBody>
      </p:sp>
      <p:sp>
        <p:nvSpPr>
          <p:cNvPr id="19459" name="Rectangle 3"/>
          <p:cNvSpPr>
            <a:spLocks noGrp="1" noChangeArrowheads="1"/>
          </p:cNvSpPr>
          <p:nvPr>
            <p:ph idx="1"/>
          </p:nvPr>
        </p:nvSpPr>
        <p:spPr>
          <a:xfrm>
            <a:off x="731520" y="1097280"/>
            <a:ext cx="13411200" cy="5913120"/>
          </a:xfrm>
        </p:spPr>
        <p:txBody>
          <a:bodyPr/>
          <a:lstStyle/>
          <a:p>
            <a:pPr marL="489736" lvl="1" indent="-489736" eaLnBrk="1" hangingPunct="1">
              <a:buClr>
                <a:srgbClr val="C00000"/>
              </a:buClr>
              <a:defRPr/>
            </a:pPr>
            <a:r>
              <a:rPr lang="en-US" sz="3100" dirty="0">
                <a:solidFill>
                  <a:schemeClr val="bg1"/>
                </a:solidFill>
                <a:latin typeface="+mj-lt"/>
              </a:rPr>
              <a:t>Establishes and maintains contact with private-sector networks, major employers, and universities in impacted </a:t>
            </a:r>
            <a:r>
              <a:rPr lang="en-US" sz="3100" dirty="0" smtClean="0">
                <a:solidFill>
                  <a:schemeClr val="bg1"/>
                </a:solidFill>
                <a:latin typeface="+mj-lt"/>
              </a:rPr>
              <a:t>areas by </a:t>
            </a:r>
            <a:r>
              <a:rPr lang="en-US" sz="3100" dirty="0">
                <a:solidFill>
                  <a:schemeClr val="bg1"/>
                </a:solidFill>
                <a:latin typeface="+mj-lt"/>
              </a:rPr>
              <a:t>providing response and recovery </a:t>
            </a:r>
            <a:r>
              <a:rPr lang="en-US" sz="3100" dirty="0" smtClean="0">
                <a:solidFill>
                  <a:schemeClr val="bg1"/>
                </a:solidFill>
                <a:latin typeface="+mj-lt"/>
              </a:rPr>
              <a:t>information.</a:t>
            </a:r>
            <a:endParaRPr lang="en-US" sz="3100" dirty="0">
              <a:solidFill>
                <a:schemeClr val="bg1"/>
              </a:solidFill>
              <a:latin typeface="+mj-lt"/>
            </a:endParaRPr>
          </a:p>
          <a:p>
            <a:pPr marL="489736" lvl="1" indent="-489736" eaLnBrk="1" hangingPunct="1">
              <a:buClr>
                <a:srgbClr val="C00000"/>
              </a:buClr>
              <a:defRPr/>
            </a:pPr>
            <a:r>
              <a:rPr lang="en-US" sz="3100" dirty="0">
                <a:solidFill>
                  <a:schemeClr val="bg1"/>
                </a:solidFill>
                <a:latin typeface="+mj-lt"/>
              </a:rPr>
              <a:t>Engages in information-sharing with private sector partners to increase situational awareness </a:t>
            </a:r>
            <a:r>
              <a:rPr lang="en-US" sz="3100" dirty="0" smtClean="0">
                <a:solidFill>
                  <a:schemeClr val="bg1"/>
                </a:solidFill>
                <a:latin typeface="+mj-lt"/>
              </a:rPr>
              <a:t>through:</a:t>
            </a:r>
            <a:endParaRPr lang="en-US" sz="3100" dirty="0">
              <a:solidFill>
                <a:schemeClr val="bg1"/>
              </a:solidFill>
              <a:latin typeface="+mj-lt"/>
            </a:endParaRPr>
          </a:p>
          <a:p>
            <a:pPr marL="972669" lvl="2" indent="-489736" eaLnBrk="1" hangingPunct="1">
              <a:buClr>
                <a:srgbClr val="C00000"/>
              </a:buClr>
              <a:defRPr/>
            </a:pPr>
            <a:r>
              <a:rPr lang="en-US" sz="2900" dirty="0">
                <a:solidFill>
                  <a:schemeClr val="bg1"/>
                </a:solidFill>
                <a:latin typeface="+mj-lt"/>
              </a:rPr>
              <a:t>Situational updates on evacuation </a:t>
            </a:r>
            <a:r>
              <a:rPr lang="en-US" sz="2900" dirty="0" smtClean="0">
                <a:solidFill>
                  <a:schemeClr val="bg1"/>
                </a:solidFill>
                <a:latin typeface="+mj-lt"/>
              </a:rPr>
              <a:t>routes/PODs;</a:t>
            </a:r>
            <a:endParaRPr lang="en-US" sz="2900" dirty="0">
              <a:solidFill>
                <a:schemeClr val="bg1"/>
              </a:solidFill>
              <a:latin typeface="+mj-lt"/>
            </a:endParaRPr>
          </a:p>
          <a:p>
            <a:pPr marL="972669" lvl="2" indent="-489736" eaLnBrk="1" hangingPunct="1">
              <a:buClr>
                <a:srgbClr val="C00000"/>
              </a:buClr>
              <a:defRPr/>
            </a:pPr>
            <a:r>
              <a:rPr lang="en-US" sz="2900" dirty="0" smtClean="0">
                <a:solidFill>
                  <a:schemeClr val="bg1"/>
                </a:solidFill>
                <a:latin typeface="+mj-lt"/>
              </a:rPr>
              <a:t>Providing guidance </a:t>
            </a:r>
            <a:r>
              <a:rPr lang="en-US" sz="2900" dirty="0">
                <a:solidFill>
                  <a:schemeClr val="bg1"/>
                </a:solidFill>
                <a:latin typeface="+mj-lt"/>
              </a:rPr>
              <a:t>on federal resources available to impacted </a:t>
            </a:r>
            <a:r>
              <a:rPr lang="en-US" sz="2900" dirty="0" smtClean="0">
                <a:solidFill>
                  <a:schemeClr val="bg1"/>
                </a:solidFill>
                <a:latin typeface="+mj-lt"/>
              </a:rPr>
              <a:t>employees;</a:t>
            </a:r>
            <a:endParaRPr lang="en-US" sz="2900" dirty="0">
              <a:solidFill>
                <a:schemeClr val="bg1"/>
              </a:solidFill>
              <a:latin typeface="+mj-lt"/>
            </a:endParaRPr>
          </a:p>
          <a:p>
            <a:pPr marL="972669" lvl="2" indent="-489736" eaLnBrk="1" hangingPunct="1">
              <a:buClr>
                <a:srgbClr val="C00000"/>
              </a:buClr>
              <a:defRPr/>
            </a:pPr>
            <a:r>
              <a:rPr lang="en-US" sz="2900" dirty="0" smtClean="0">
                <a:solidFill>
                  <a:schemeClr val="bg1"/>
                </a:solidFill>
                <a:latin typeface="+mj-lt"/>
              </a:rPr>
              <a:t>Sharing information on operational </a:t>
            </a:r>
            <a:r>
              <a:rPr lang="en-US" sz="2900" dirty="0">
                <a:solidFill>
                  <a:schemeClr val="bg1"/>
                </a:solidFill>
                <a:latin typeface="+mj-lt"/>
              </a:rPr>
              <a:t>disruptions (USPS, utilities, </a:t>
            </a:r>
            <a:r>
              <a:rPr lang="en-US" sz="2900" dirty="0" smtClean="0">
                <a:solidFill>
                  <a:schemeClr val="bg1"/>
                </a:solidFill>
                <a:latin typeface="+mj-lt"/>
              </a:rPr>
              <a:t>etc.);</a:t>
            </a:r>
            <a:endParaRPr lang="en-US" sz="2900" dirty="0">
              <a:solidFill>
                <a:schemeClr val="bg1"/>
              </a:solidFill>
              <a:latin typeface="+mj-lt"/>
            </a:endParaRPr>
          </a:p>
          <a:p>
            <a:pPr marL="972669" lvl="2" indent="-489736" eaLnBrk="1" hangingPunct="1">
              <a:buClr>
                <a:srgbClr val="C00000"/>
              </a:buClr>
              <a:defRPr/>
            </a:pPr>
            <a:r>
              <a:rPr lang="en-US" sz="2900" dirty="0" smtClean="0">
                <a:solidFill>
                  <a:schemeClr val="bg1"/>
                </a:solidFill>
                <a:latin typeface="+mj-lt"/>
              </a:rPr>
              <a:t>Providing instructions on how </a:t>
            </a:r>
            <a:r>
              <a:rPr lang="en-US" sz="2900" dirty="0">
                <a:solidFill>
                  <a:schemeClr val="bg1"/>
                </a:solidFill>
                <a:latin typeface="+mj-lt"/>
              </a:rPr>
              <a:t>to volunteer and donate </a:t>
            </a:r>
            <a:r>
              <a:rPr lang="en-US" sz="2900" dirty="0" smtClean="0">
                <a:solidFill>
                  <a:schemeClr val="bg1"/>
                </a:solidFill>
                <a:latin typeface="+mj-lt"/>
              </a:rPr>
              <a:t>appropriately; and</a:t>
            </a:r>
            <a:endParaRPr lang="en-US" sz="2900" dirty="0">
              <a:solidFill>
                <a:schemeClr val="bg1"/>
              </a:solidFill>
              <a:latin typeface="+mj-lt"/>
            </a:endParaRPr>
          </a:p>
          <a:p>
            <a:pPr marL="972669" lvl="2" indent="-489736" eaLnBrk="1" hangingPunct="1">
              <a:buClr>
                <a:srgbClr val="C00000"/>
              </a:buClr>
              <a:defRPr/>
            </a:pPr>
            <a:r>
              <a:rPr lang="en-US" sz="2900" dirty="0" smtClean="0">
                <a:solidFill>
                  <a:schemeClr val="bg1"/>
                </a:solidFill>
                <a:latin typeface="+mj-lt"/>
              </a:rPr>
              <a:t>Providing business opportunities to recover by working </a:t>
            </a:r>
            <a:r>
              <a:rPr lang="en-US" sz="2900" dirty="0">
                <a:solidFill>
                  <a:schemeClr val="bg1"/>
                </a:solidFill>
                <a:latin typeface="+mj-lt"/>
              </a:rPr>
              <a:t>with </a:t>
            </a:r>
            <a:r>
              <a:rPr lang="en-US" sz="2900" dirty="0" smtClean="0">
                <a:solidFill>
                  <a:schemeClr val="bg1"/>
                </a:solidFill>
                <a:latin typeface="+mj-lt"/>
              </a:rPr>
              <a:t>the government.</a:t>
            </a:r>
            <a:endParaRPr lang="en-US" sz="2900" dirty="0">
              <a:solidFill>
                <a:schemeClr val="bg1"/>
              </a:solidFill>
              <a:latin typeface="+mj-lt"/>
            </a:endParaRPr>
          </a:p>
          <a:p>
            <a:pPr marL="489736" lvl="1" indent="-489736" eaLnBrk="1" hangingPunct="1">
              <a:buClr>
                <a:srgbClr val="C00000"/>
              </a:buClr>
              <a:defRPr/>
            </a:pPr>
            <a:endParaRPr lang="en-US" dirty="0" smtClean="0">
              <a:solidFill>
                <a:schemeClr val="bg1"/>
              </a:solidFill>
              <a:latin typeface="+mj-lt"/>
            </a:endParaRPr>
          </a:p>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20</a:t>
            </a:fld>
            <a:endParaRPr lang="en-US" dirty="0"/>
          </a:p>
        </p:txBody>
      </p:sp>
    </p:spTree>
    <p:extLst>
      <p:ext uri="{BB962C8B-B14F-4D97-AF65-F5344CB8AC3E}">
        <p14:creationId xmlns:p14="http://schemas.microsoft.com/office/powerpoint/2010/main" val="3750967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5468" y="4"/>
            <a:ext cx="11950699" cy="1261110"/>
          </a:xfrm>
        </p:spPr>
        <p:txBody>
          <a:bodyPr/>
          <a:lstStyle/>
          <a:p>
            <a:pPr eaLnBrk="1" hangingPunct="1"/>
            <a:r>
              <a:rPr lang="en-US" b="1" dirty="0" smtClean="0">
                <a:solidFill>
                  <a:schemeClr val="bg1"/>
                </a:solidFill>
              </a:rPr>
              <a:t>Planning &amp; Products</a:t>
            </a:r>
          </a:p>
        </p:txBody>
      </p:sp>
      <p:sp>
        <p:nvSpPr>
          <p:cNvPr id="19459" name="Rectangle 3"/>
          <p:cNvSpPr>
            <a:spLocks noGrp="1" noChangeArrowheads="1"/>
          </p:cNvSpPr>
          <p:nvPr>
            <p:ph sz="half" idx="1"/>
          </p:nvPr>
        </p:nvSpPr>
        <p:spPr>
          <a:xfrm>
            <a:off x="731520" y="1371600"/>
            <a:ext cx="6461760" cy="5431156"/>
          </a:xfrm>
        </p:spPr>
        <p:txBody>
          <a:bodyPr/>
          <a:lstStyle/>
          <a:p>
            <a:pPr marL="489736" lvl="1" indent="-489736" eaLnBrk="1" hangingPunct="1">
              <a:buClr>
                <a:srgbClr val="C00000"/>
              </a:buClr>
              <a:defRPr/>
            </a:pPr>
            <a:r>
              <a:rPr lang="en-US" dirty="0" smtClean="0">
                <a:solidFill>
                  <a:schemeClr val="bg1"/>
                </a:solidFill>
                <a:latin typeface="+mj-lt"/>
              </a:rPr>
              <a:t>Central point for development of internal and external products</a:t>
            </a:r>
          </a:p>
          <a:p>
            <a:pPr marL="489736" lvl="1" indent="-489736" eaLnBrk="1" hangingPunct="1">
              <a:buClr>
                <a:srgbClr val="C00000"/>
              </a:buClr>
              <a:defRPr/>
            </a:pPr>
            <a:r>
              <a:rPr lang="en-US" dirty="0" smtClean="0">
                <a:solidFill>
                  <a:schemeClr val="bg1"/>
                </a:solidFill>
                <a:latin typeface="+mj-lt"/>
              </a:rPr>
              <a:t>Through unity of effort, centrally develops all strategic messaging to all stakeholders for response</a:t>
            </a:r>
          </a:p>
          <a:p>
            <a:pPr marL="489736" lvl="1" indent="-489736" eaLnBrk="1" hangingPunct="1">
              <a:buClr>
                <a:srgbClr val="C00000"/>
              </a:buClr>
              <a:defRPr/>
            </a:pPr>
            <a:r>
              <a:rPr lang="en-US" dirty="0" smtClean="0">
                <a:solidFill>
                  <a:schemeClr val="bg1"/>
                </a:solidFill>
                <a:latin typeface="+mj-lt"/>
              </a:rPr>
              <a:t>House program liaisons that provide a coordinated communication link to key program areas</a:t>
            </a:r>
          </a:p>
          <a:p>
            <a:pPr marL="489736" lvl="1" indent="-489736" eaLnBrk="1" hangingPunct="1">
              <a:buClr>
                <a:srgbClr val="C00000"/>
              </a:buClr>
              <a:defRPr/>
            </a:pPr>
            <a:endParaRPr lang="en-US" dirty="0">
              <a:solidFill>
                <a:schemeClr val="bg1"/>
              </a:solidFill>
              <a:latin typeface="+mj-lt"/>
            </a:endParaRPr>
          </a:p>
          <a:p>
            <a:pPr marL="489736" indent="-489736" eaLnBrk="1" hangingPunct="1">
              <a:spcBef>
                <a:spcPct val="20000"/>
              </a:spcBef>
              <a:buClr>
                <a:schemeClr val="bg2"/>
              </a:buClr>
              <a:buNone/>
              <a:defRPr/>
            </a:pPr>
            <a:endParaRPr lang="en-US" dirty="0" smtClean="0">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21</a:t>
            </a:fld>
            <a:endParaRPr lang="en-US" dirty="0"/>
          </a:p>
        </p:txBody>
      </p:sp>
      <p:pic>
        <p:nvPicPr>
          <p:cNvPr id="9" name="Picture 4" descr="Baton Rouge, La., September 16, 2005 - A disaster assistance applicant outside the Disaster Recovery Center at 1 France Street  looks over a copy ..."/>
          <p:cNvPicPr>
            <a:picLocks noGrp="1" noChangeAspect="1" noChangeArrowheads="1"/>
          </p:cNvPicPr>
          <p:nvPr>
            <p:ph sz="half" idx="2"/>
          </p:nvPr>
        </p:nvPicPr>
        <p:blipFill>
          <a:blip r:embed="rId3" cstate="print"/>
          <a:srcRect/>
          <a:stretch>
            <a:fillRect/>
          </a:stretch>
        </p:blipFill>
        <p:spPr bwMode="auto">
          <a:xfrm>
            <a:off x="7620000" y="1371600"/>
            <a:ext cx="6096000" cy="5394960"/>
          </a:xfrm>
          <a:noFill/>
          <a:ln>
            <a:miter lim="800000"/>
            <a:headEnd/>
            <a:tailEnd/>
          </a:ln>
        </p:spPr>
      </p:pic>
    </p:spTree>
    <p:extLst>
      <p:ext uri="{BB962C8B-B14F-4D97-AF65-F5344CB8AC3E}">
        <p14:creationId xmlns:p14="http://schemas.microsoft.com/office/powerpoint/2010/main" val="2378356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70562" y="-685800"/>
            <a:ext cx="13121640" cy="1691640"/>
          </a:xfrm>
        </p:spPr>
        <p:txBody>
          <a:bodyPr/>
          <a:lstStyle/>
          <a:p>
            <a:pPr eaLnBrk="1" hangingPunct="1"/>
            <a:r>
              <a:rPr lang="en-US" sz="4900" b="1" dirty="0">
                <a:solidFill>
                  <a:schemeClr val="bg1"/>
                </a:solidFill>
              </a:rPr>
              <a:t>ESF 15 Interagency Coordination Mechanisms</a:t>
            </a:r>
          </a:p>
        </p:txBody>
      </p:sp>
      <p:sp>
        <p:nvSpPr>
          <p:cNvPr id="19459" name="Rectangle 3"/>
          <p:cNvSpPr>
            <a:spLocks noGrp="1" noChangeArrowheads="1"/>
          </p:cNvSpPr>
          <p:nvPr>
            <p:ph idx="1"/>
          </p:nvPr>
        </p:nvSpPr>
        <p:spPr>
          <a:xfrm>
            <a:off x="381000" y="1066800"/>
            <a:ext cx="14020800" cy="5394960"/>
          </a:xfrm>
        </p:spPr>
        <p:txBody>
          <a:bodyPr/>
          <a:lstStyle/>
          <a:p>
            <a:pPr>
              <a:buClr>
                <a:srgbClr val="C00000"/>
              </a:buClr>
            </a:pPr>
            <a:r>
              <a:rPr lang="en-US" sz="4000" dirty="0">
                <a:solidFill>
                  <a:srgbClr val="002060"/>
                </a:solidFill>
                <a:latin typeface="+mj-lt"/>
              </a:rPr>
              <a:t>Staffing:</a:t>
            </a:r>
          </a:p>
          <a:p>
            <a:pPr lvl="1">
              <a:buClr>
                <a:srgbClr val="C00000"/>
              </a:buClr>
            </a:pPr>
            <a:r>
              <a:rPr lang="en-US" sz="4000" dirty="0" smtClean="0">
                <a:solidFill>
                  <a:srgbClr val="002060"/>
                </a:solidFill>
                <a:latin typeface="+mj-lt"/>
              </a:rPr>
              <a:t>National/Regional Response Coordination Centers</a:t>
            </a:r>
            <a:endParaRPr lang="en-US" sz="4000" dirty="0">
              <a:solidFill>
                <a:srgbClr val="002060"/>
              </a:solidFill>
              <a:latin typeface="+mj-lt"/>
            </a:endParaRPr>
          </a:p>
          <a:p>
            <a:pPr lvl="1">
              <a:buClr>
                <a:srgbClr val="C00000"/>
              </a:buClr>
            </a:pPr>
            <a:r>
              <a:rPr lang="en-US" sz="4000" dirty="0">
                <a:solidFill>
                  <a:srgbClr val="002060"/>
                </a:solidFill>
                <a:latin typeface="+mj-lt"/>
              </a:rPr>
              <a:t>National Joint Information </a:t>
            </a:r>
            <a:r>
              <a:rPr lang="en-US" sz="4000" dirty="0" smtClean="0">
                <a:solidFill>
                  <a:srgbClr val="002060"/>
                </a:solidFill>
                <a:latin typeface="+mj-lt"/>
              </a:rPr>
              <a:t>Center (in DC)</a:t>
            </a:r>
            <a:endParaRPr lang="en-US" sz="4000" dirty="0">
              <a:solidFill>
                <a:srgbClr val="002060"/>
              </a:solidFill>
              <a:latin typeface="+mj-lt"/>
            </a:endParaRPr>
          </a:p>
          <a:p>
            <a:pPr lvl="1">
              <a:buClr>
                <a:srgbClr val="C00000"/>
              </a:buClr>
            </a:pPr>
            <a:r>
              <a:rPr lang="en-US" sz="4000" dirty="0">
                <a:solidFill>
                  <a:srgbClr val="002060"/>
                </a:solidFill>
                <a:latin typeface="+mj-lt"/>
              </a:rPr>
              <a:t>Joint Field </a:t>
            </a:r>
            <a:r>
              <a:rPr lang="en-US" sz="4000" dirty="0" smtClean="0">
                <a:solidFill>
                  <a:srgbClr val="002060"/>
                </a:solidFill>
                <a:latin typeface="+mj-lt"/>
              </a:rPr>
              <a:t>Office (at response location)</a:t>
            </a:r>
            <a:endParaRPr lang="en-US" sz="4000" dirty="0">
              <a:solidFill>
                <a:srgbClr val="002060"/>
              </a:solidFill>
              <a:latin typeface="+mj-lt"/>
            </a:endParaRPr>
          </a:p>
          <a:p>
            <a:pPr lvl="1">
              <a:buClr>
                <a:srgbClr val="C00000"/>
              </a:buClr>
            </a:pPr>
            <a:r>
              <a:rPr lang="en-US" sz="4000" dirty="0">
                <a:solidFill>
                  <a:srgbClr val="002060"/>
                </a:solidFill>
                <a:latin typeface="+mj-lt"/>
              </a:rPr>
              <a:t>ESF 15 Mission </a:t>
            </a:r>
            <a:r>
              <a:rPr lang="en-US" sz="4000" dirty="0">
                <a:solidFill>
                  <a:srgbClr val="000063"/>
                </a:solidFill>
                <a:latin typeface="+mj-lt"/>
              </a:rPr>
              <a:t>Assignments</a:t>
            </a:r>
          </a:p>
          <a:p>
            <a:pPr lvl="2">
              <a:buClr>
                <a:srgbClr val="C00000"/>
              </a:buClr>
            </a:pPr>
            <a:r>
              <a:rPr lang="en-US" dirty="0" smtClean="0">
                <a:solidFill>
                  <a:srgbClr val="000063"/>
                </a:solidFill>
                <a:latin typeface="+mj-lt"/>
              </a:rPr>
              <a:t>MAs for EA staff to support messaging on agency operations</a:t>
            </a:r>
          </a:p>
          <a:p>
            <a:pPr lvl="2">
              <a:buClr>
                <a:srgbClr val="C00000"/>
              </a:buClr>
            </a:pPr>
            <a:r>
              <a:rPr lang="en-US" dirty="0" smtClean="0">
                <a:solidFill>
                  <a:srgbClr val="000063"/>
                </a:solidFill>
                <a:latin typeface="+mj-lt"/>
              </a:rPr>
              <a:t>MAs for EA staff to support general ESF 15 operations (i.e. Combat Camera, JPASE, CAISE)</a:t>
            </a:r>
            <a:endParaRPr lang="en-US" dirty="0" smtClean="0">
              <a:solidFill>
                <a:srgbClr val="002060"/>
              </a:solidFill>
              <a:latin typeface="+mj-lt"/>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22</a:t>
            </a:fld>
            <a:endParaRPr lang="en-US" dirty="0"/>
          </a:p>
        </p:txBody>
      </p:sp>
    </p:spTree>
    <p:extLst>
      <p:ext uri="{BB962C8B-B14F-4D97-AF65-F5344CB8AC3E}">
        <p14:creationId xmlns:p14="http://schemas.microsoft.com/office/powerpoint/2010/main" val="1134754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1" y="76204"/>
            <a:ext cx="12788899" cy="1261110"/>
          </a:xfrm>
        </p:spPr>
        <p:txBody>
          <a:bodyPr/>
          <a:lstStyle/>
          <a:p>
            <a:r>
              <a:rPr lang="en-US" sz="4900" b="1" dirty="0"/>
              <a:t>ESF 15 Interagency Coordination Mechanisms</a:t>
            </a:r>
          </a:p>
        </p:txBody>
      </p:sp>
      <p:sp>
        <p:nvSpPr>
          <p:cNvPr id="3" name="Content Placeholder 2"/>
          <p:cNvSpPr>
            <a:spLocks noGrp="1"/>
          </p:cNvSpPr>
          <p:nvPr>
            <p:ph idx="1"/>
          </p:nvPr>
        </p:nvSpPr>
        <p:spPr>
          <a:xfrm>
            <a:off x="731520" y="1524000"/>
            <a:ext cx="13167360" cy="5431156"/>
          </a:xfrm>
        </p:spPr>
        <p:txBody>
          <a:bodyPr/>
          <a:lstStyle/>
          <a:p>
            <a:pPr>
              <a:buClr>
                <a:schemeClr val="tx2">
                  <a:lumMod val="75000"/>
                </a:schemeClr>
              </a:buClr>
            </a:pPr>
            <a:r>
              <a:rPr lang="en-US" sz="3100" dirty="0">
                <a:solidFill>
                  <a:srgbClr val="002060"/>
                </a:solidFill>
                <a:latin typeface="+mj-lt"/>
              </a:rPr>
              <a:t>Coordination Calls (NICCL, SICCL, PICCL)</a:t>
            </a:r>
          </a:p>
          <a:p>
            <a:pPr>
              <a:buClr>
                <a:schemeClr val="tx2">
                  <a:lumMod val="75000"/>
                </a:schemeClr>
              </a:buClr>
            </a:pPr>
            <a:r>
              <a:rPr lang="en-US" sz="3100" dirty="0">
                <a:solidFill>
                  <a:srgbClr val="002060"/>
                </a:solidFill>
                <a:latin typeface="+mj-lt"/>
              </a:rPr>
              <a:t>Products</a:t>
            </a:r>
          </a:p>
          <a:p>
            <a:pPr lvl="1">
              <a:buClr>
                <a:schemeClr val="tx2">
                  <a:lumMod val="75000"/>
                </a:schemeClr>
              </a:buClr>
            </a:pPr>
            <a:r>
              <a:rPr lang="en-US" sz="3100" dirty="0">
                <a:solidFill>
                  <a:srgbClr val="002060"/>
                </a:solidFill>
                <a:latin typeface="+mj-lt"/>
              </a:rPr>
              <a:t>ESF 15 Daily Communications Summaries </a:t>
            </a:r>
          </a:p>
          <a:p>
            <a:pPr lvl="2">
              <a:buClr>
                <a:schemeClr val="tx2">
                  <a:lumMod val="75000"/>
                </a:schemeClr>
              </a:buClr>
            </a:pPr>
            <a:r>
              <a:rPr lang="en-US" sz="3100" dirty="0">
                <a:solidFill>
                  <a:srgbClr val="002060"/>
                </a:solidFill>
                <a:latin typeface="+mj-lt"/>
              </a:rPr>
              <a:t>Incident talking points and operational updates; stakeholder outreach; links to related interagency products; joint daily events schedule to de-conflict activities (i.e. congressional briefings, agency press conferences)</a:t>
            </a:r>
          </a:p>
          <a:p>
            <a:pPr lvl="1">
              <a:buClr>
                <a:schemeClr val="tx2">
                  <a:lumMod val="75000"/>
                </a:schemeClr>
              </a:buClr>
            </a:pPr>
            <a:r>
              <a:rPr lang="en-US" sz="3100" dirty="0">
                <a:solidFill>
                  <a:srgbClr val="002060"/>
                </a:solidFill>
                <a:latin typeface="+mj-lt"/>
              </a:rPr>
              <a:t>Battle Rhythm</a:t>
            </a:r>
          </a:p>
          <a:p>
            <a:pPr lvl="1">
              <a:buClr>
                <a:schemeClr val="tx2">
                  <a:lumMod val="75000"/>
                </a:schemeClr>
              </a:buClr>
            </a:pPr>
            <a:r>
              <a:rPr lang="en-US" sz="3100" dirty="0">
                <a:solidFill>
                  <a:srgbClr val="002060"/>
                </a:solidFill>
                <a:latin typeface="+mj-lt"/>
              </a:rPr>
              <a:t>External products on Federal Response Actions </a:t>
            </a: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23</a:t>
            </a:fld>
            <a:endParaRPr lang="en-US" dirty="0"/>
          </a:p>
        </p:txBody>
      </p:sp>
    </p:spTree>
    <p:extLst>
      <p:ext uri="{BB962C8B-B14F-4D97-AF65-F5344CB8AC3E}">
        <p14:creationId xmlns:p14="http://schemas.microsoft.com/office/powerpoint/2010/main" val="1575832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8" y="304800"/>
            <a:ext cx="11950699" cy="1261110"/>
          </a:xfrm>
        </p:spPr>
        <p:txBody>
          <a:bodyPr/>
          <a:lstStyle/>
          <a:p>
            <a:r>
              <a:rPr lang="en-US" b="1" dirty="0" smtClean="0"/>
              <a:t>Crisis Communications</a:t>
            </a:r>
            <a:endParaRPr lang="en-US" b="1" dirty="0"/>
          </a:p>
        </p:txBody>
      </p:sp>
      <p:sp>
        <p:nvSpPr>
          <p:cNvPr id="3" name="Content Placeholder 2"/>
          <p:cNvSpPr>
            <a:spLocks noGrp="1"/>
          </p:cNvSpPr>
          <p:nvPr>
            <p:ph idx="1"/>
          </p:nvPr>
        </p:nvSpPr>
        <p:spPr>
          <a:xfrm>
            <a:off x="609600" y="1920240"/>
            <a:ext cx="13289280" cy="5431156"/>
          </a:xfrm>
        </p:spPr>
        <p:txBody>
          <a:bodyPr/>
          <a:lstStyle/>
          <a:p>
            <a:pPr marL="0" indent="0">
              <a:buNone/>
            </a:pPr>
            <a:r>
              <a:rPr lang="en-US" sz="5400" dirty="0" smtClean="0">
                <a:solidFill>
                  <a:srgbClr val="000063"/>
                </a:solidFill>
                <a:latin typeface="+mj-lt"/>
              </a:rPr>
              <a:t>At the end of the day, we </a:t>
            </a:r>
            <a:r>
              <a:rPr lang="en-US" sz="5400" dirty="0">
                <a:solidFill>
                  <a:srgbClr val="000063"/>
                </a:solidFill>
                <a:latin typeface="+mj-lt"/>
              </a:rPr>
              <a:t>want to get a message to people in a way that helps them actually take meaningful action during a crisis.</a:t>
            </a:r>
          </a:p>
        </p:txBody>
      </p:sp>
      <p:sp>
        <p:nvSpPr>
          <p:cNvPr id="4" name="Slide Number Placeholder 3"/>
          <p:cNvSpPr>
            <a:spLocks noGrp="1"/>
          </p:cNvSpPr>
          <p:nvPr>
            <p:ph type="sldNum" sz="quarter" idx="10"/>
          </p:nvPr>
        </p:nvSpPr>
        <p:spPr/>
        <p:txBody>
          <a:bodyPr/>
          <a:lstStyle/>
          <a:p>
            <a:fld id="{202E9CCA-0333-4E4A-B8C6-759F51DD06B5}" type="slidenum">
              <a:rPr lang="en-US" smtClean="0"/>
              <a:pPr/>
              <a:t>24</a:t>
            </a:fld>
            <a:endParaRPr lang="en-US"/>
          </a:p>
        </p:txBody>
      </p:sp>
    </p:spTree>
    <p:extLst>
      <p:ext uri="{BB962C8B-B14F-4D97-AF65-F5344CB8AC3E}">
        <p14:creationId xmlns:p14="http://schemas.microsoft.com/office/powerpoint/2010/main" val="378155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8" y="304800"/>
            <a:ext cx="11950699" cy="1261110"/>
          </a:xfrm>
        </p:spPr>
        <p:txBody>
          <a:bodyPr/>
          <a:lstStyle/>
          <a:p>
            <a:r>
              <a:rPr lang="en-US" b="1" dirty="0" smtClean="0"/>
              <a:t>What changes during a crisis?</a:t>
            </a:r>
            <a:endParaRPr lang="en-US" b="1" dirty="0"/>
          </a:p>
        </p:txBody>
      </p:sp>
      <p:sp>
        <p:nvSpPr>
          <p:cNvPr id="3" name="Content Placeholder 2"/>
          <p:cNvSpPr>
            <a:spLocks noGrp="1"/>
          </p:cNvSpPr>
          <p:nvPr>
            <p:ph idx="1"/>
          </p:nvPr>
        </p:nvSpPr>
        <p:spPr/>
        <p:txBody>
          <a:bodyPr/>
          <a:lstStyle/>
          <a:p>
            <a:pPr>
              <a:buClr>
                <a:srgbClr val="C00000"/>
              </a:buClr>
            </a:pPr>
            <a:r>
              <a:rPr lang="en-US" sz="3600" dirty="0">
                <a:solidFill>
                  <a:srgbClr val="000063"/>
                </a:solidFill>
                <a:latin typeface="+mj-lt"/>
              </a:rPr>
              <a:t>Initial information carries most weight</a:t>
            </a:r>
          </a:p>
          <a:p>
            <a:pPr>
              <a:buClr>
                <a:srgbClr val="C00000"/>
              </a:buClr>
            </a:pPr>
            <a:r>
              <a:rPr lang="en-US" sz="3600" dirty="0">
                <a:solidFill>
                  <a:srgbClr val="000063"/>
                </a:solidFill>
                <a:latin typeface="+mj-lt"/>
              </a:rPr>
              <a:t>We simplify information</a:t>
            </a:r>
          </a:p>
          <a:p>
            <a:pPr>
              <a:buClr>
                <a:srgbClr val="C00000"/>
              </a:buClr>
            </a:pPr>
            <a:r>
              <a:rPr lang="en-US" sz="3600" dirty="0">
                <a:solidFill>
                  <a:srgbClr val="000063"/>
                </a:solidFill>
                <a:latin typeface="+mj-lt"/>
              </a:rPr>
              <a:t>We embrace previously held beliefs</a:t>
            </a:r>
          </a:p>
          <a:p>
            <a:pPr>
              <a:buClr>
                <a:srgbClr val="C00000"/>
              </a:buClr>
            </a:pPr>
            <a:r>
              <a:rPr lang="en-US" sz="3600" dirty="0">
                <a:solidFill>
                  <a:srgbClr val="000063"/>
                </a:solidFill>
                <a:latin typeface="+mj-lt"/>
              </a:rPr>
              <a:t>We look to people we trust to verify information</a:t>
            </a:r>
          </a:p>
          <a:p>
            <a:pPr>
              <a:buClr>
                <a:srgbClr val="C00000"/>
              </a:buClr>
            </a:pPr>
            <a:r>
              <a:rPr lang="en-US" sz="3600" dirty="0">
                <a:solidFill>
                  <a:srgbClr val="000063"/>
                </a:solidFill>
                <a:latin typeface="+mj-lt"/>
              </a:rPr>
              <a:t>Risk perception influences our decision-making</a:t>
            </a:r>
          </a:p>
        </p:txBody>
      </p:sp>
      <p:sp>
        <p:nvSpPr>
          <p:cNvPr id="4" name="Slide Number Placeholder 3"/>
          <p:cNvSpPr>
            <a:spLocks noGrp="1"/>
          </p:cNvSpPr>
          <p:nvPr>
            <p:ph type="sldNum" sz="quarter" idx="10"/>
          </p:nvPr>
        </p:nvSpPr>
        <p:spPr/>
        <p:txBody>
          <a:bodyPr/>
          <a:lstStyle/>
          <a:p>
            <a:fld id="{202E9CCA-0333-4E4A-B8C6-759F51DD06B5}" type="slidenum">
              <a:rPr lang="en-US" smtClean="0"/>
              <a:pPr/>
              <a:t>25</a:t>
            </a:fld>
            <a:endParaRPr lang="en-US"/>
          </a:p>
        </p:txBody>
      </p:sp>
    </p:spTree>
    <p:extLst>
      <p:ext uri="{BB962C8B-B14F-4D97-AF65-F5344CB8AC3E}">
        <p14:creationId xmlns:p14="http://schemas.microsoft.com/office/powerpoint/2010/main" val="403891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11950699" cy="1261110"/>
          </a:xfrm>
        </p:spPr>
        <p:txBody>
          <a:bodyPr/>
          <a:lstStyle/>
          <a:p>
            <a:r>
              <a:rPr lang="en-US" b="1" dirty="0" smtClean="0">
                <a:solidFill>
                  <a:schemeClr val="bg1"/>
                </a:solidFill>
              </a:rPr>
              <a:t>What do we do?</a:t>
            </a:r>
            <a:endParaRPr lang="en-US" dirty="0"/>
          </a:p>
        </p:txBody>
      </p:sp>
      <p:sp>
        <p:nvSpPr>
          <p:cNvPr id="3" name="Content Placeholder 2"/>
          <p:cNvSpPr>
            <a:spLocks noGrp="1"/>
          </p:cNvSpPr>
          <p:nvPr>
            <p:ph idx="1"/>
          </p:nvPr>
        </p:nvSpPr>
        <p:spPr>
          <a:xfrm>
            <a:off x="731520" y="2286000"/>
            <a:ext cx="13167360" cy="3642360"/>
          </a:xfrm>
        </p:spPr>
        <p:txBody>
          <a:bodyPr/>
          <a:lstStyle/>
          <a:p>
            <a:pPr>
              <a:buClr>
                <a:schemeClr val="tx2">
                  <a:lumMod val="75000"/>
                </a:schemeClr>
              </a:buClr>
            </a:pPr>
            <a:r>
              <a:rPr lang="en-US" sz="4600" dirty="0" smtClean="0">
                <a:solidFill>
                  <a:srgbClr val="000063"/>
                </a:solidFill>
                <a:latin typeface="+mj-lt"/>
              </a:rPr>
              <a:t>Be first, be right, be credible</a:t>
            </a:r>
            <a:endParaRPr lang="en-US" sz="4600" dirty="0">
              <a:solidFill>
                <a:srgbClr val="000063"/>
              </a:solidFill>
              <a:latin typeface="+mj-lt"/>
            </a:endParaRPr>
          </a:p>
          <a:p>
            <a:pPr>
              <a:buClr>
                <a:schemeClr val="tx2">
                  <a:lumMod val="75000"/>
                </a:schemeClr>
              </a:buClr>
            </a:pPr>
            <a:r>
              <a:rPr lang="en-US" sz="4600" dirty="0" smtClean="0">
                <a:solidFill>
                  <a:srgbClr val="000063"/>
                </a:solidFill>
                <a:latin typeface="+mj-lt"/>
              </a:rPr>
              <a:t>Express Sympathy</a:t>
            </a:r>
            <a:endParaRPr lang="en-US" sz="4600" dirty="0">
              <a:solidFill>
                <a:srgbClr val="000063"/>
              </a:solidFill>
              <a:latin typeface="+mj-lt"/>
            </a:endParaRPr>
          </a:p>
          <a:p>
            <a:pPr>
              <a:buClr>
                <a:schemeClr val="tx2">
                  <a:lumMod val="75000"/>
                </a:schemeClr>
              </a:buClr>
            </a:pPr>
            <a:r>
              <a:rPr lang="en-US" sz="4600" dirty="0" smtClean="0">
                <a:solidFill>
                  <a:srgbClr val="000063"/>
                </a:solidFill>
                <a:latin typeface="+mj-lt"/>
              </a:rPr>
              <a:t>Promote Action</a:t>
            </a:r>
          </a:p>
          <a:p>
            <a:pPr>
              <a:buClr>
                <a:schemeClr val="tx2">
                  <a:lumMod val="75000"/>
                </a:schemeClr>
              </a:buClr>
            </a:pPr>
            <a:r>
              <a:rPr lang="en-US" sz="4600" dirty="0" smtClean="0">
                <a:solidFill>
                  <a:srgbClr val="000063"/>
                </a:solidFill>
                <a:latin typeface="+mj-lt"/>
              </a:rPr>
              <a:t>Show Respect</a:t>
            </a:r>
            <a:endParaRPr lang="en-US" sz="4600" dirty="0">
              <a:solidFill>
                <a:srgbClr val="000063"/>
              </a:solidFill>
              <a:latin typeface="+mj-lt"/>
            </a:endParaRPr>
          </a:p>
        </p:txBody>
      </p:sp>
      <p:sp>
        <p:nvSpPr>
          <p:cNvPr id="4" name="Slide Number Placeholder 3"/>
          <p:cNvSpPr>
            <a:spLocks noGrp="1"/>
          </p:cNvSpPr>
          <p:nvPr>
            <p:ph type="sldNum" sz="quarter" idx="10"/>
          </p:nvPr>
        </p:nvSpPr>
        <p:spPr/>
        <p:txBody>
          <a:bodyPr/>
          <a:lstStyle/>
          <a:p>
            <a:fld id="{202E9CCA-0333-4E4A-B8C6-759F51DD06B5}" type="slidenum">
              <a:rPr lang="en-US" smtClean="0"/>
              <a:pPr/>
              <a:t>26</a:t>
            </a:fld>
            <a:endParaRPr lang="en-US"/>
          </a:p>
        </p:txBody>
      </p:sp>
    </p:spTree>
    <p:extLst>
      <p:ext uri="{BB962C8B-B14F-4D97-AF65-F5344CB8AC3E}">
        <p14:creationId xmlns:p14="http://schemas.microsoft.com/office/powerpoint/2010/main" val="1825972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1767840" y="2743200"/>
            <a:ext cx="10728960" cy="2971800"/>
          </a:xfrm>
          <a:prstGeom prst="rect">
            <a:avLst/>
          </a:prstGeom>
          <a:noFill/>
          <a:ln w="9525">
            <a:noFill/>
            <a:miter lim="800000"/>
            <a:headEnd/>
            <a:tailEnd/>
          </a:ln>
        </p:spPr>
        <p:txBody>
          <a:bodyPr vert="horz" wrap="square" lIns="130595" tIns="65298" rIns="130595" bIns="65298" numCol="1" anchor="b" anchorCtr="0" compatLnSpc="1">
            <a:prstTxWarp prst="textNoShape">
              <a:avLst/>
            </a:prstTxWarp>
          </a:bodyPr>
          <a:lstStyle/>
          <a:p>
            <a:pPr>
              <a:spcAft>
                <a:spcPts val="0"/>
              </a:spcAft>
              <a:buClr>
                <a:srgbClr val="FFFFFF"/>
              </a:buClr>
              <a:tabLst>
                <a:tab pos="0" algn="l"/>
                <a:tab pos="1305960" algn="l"/>
                <a:tab pos="2611921" algn="l"/>
                <a:tab pos="3917878" algn="l"/>
                <a:tab pos="5223836" algn="l"/>
                <a:tab pos="6529795" algn="l"/>
                <a:tab pos="7835755" algn="l"/>
                <a:tab pos="9141714" algn="l"/>
                <a:tab pos="10447673" algn="l"/>
                <a:tab pos="11753634" algn="l"/>
                <a:tab pos="13059593" algn="l"/>
                <a:tab pos="14365550" algn="l"/>
              </a:tabLst>
            </a:pPr>
            <a:r>
              <a:rPr lang="en-GB" sz="4600" kern="0" dirty="0">
                <a:solidFill>
                  <a:srgbClr val="B2B2B2"/>
                </a:solidFill>
                <a:latin typeface="+mn-lt"/>
                <a:ea typeface="+mj-ea"/>
                <a:cs typeface="+mj-cs"/>
              </a:rPr>
              <a:t>ESF 15 Case Study: </a:t>
            </a:r>
            <a:endParaRPr lang="en-GB" sz="4600" kern="0" dirty="0" smtClean="0">
              <a:solidFill>
                <a:srgbClr val="B2B2B2"/>
              </a:solidFill>
              <a:latin typeface="+mn-lt"/>
              <a:ea typeface="+mj-ea"/>
              <a:cs typeface="+mj-cs"/>
            </a:endParaRPr>
          </a:p>
          <a:p>
            <a:pPr>
              <a:spcAft>
                <a:spcPts val="0"/>
              </a:spcAft>
              <a:buClr>
                <a:srgbClr val="FFFFFF"/>
              </a:buClr>
              <a:tabLst>
                <a:tab pos="0" algn="l"/>
                <a:tab pos="1305960" algn="l"/>
                <a:tab pos="2611921" algn="l"/>
                <a:tab pos="3917878" algn="l"/>
                <a:tab pos="5223836" algn="l"/>
                <a:tab pos="6529795" algn="l"/>
                <a:tab pos="7835755" algn="l"/>
                <a:tab pos="9141714" algn="l"/>
                <a:tab pos="10447673" algn="l"/>
                <a:tab pos="11753634" algn="l"/>
                <a:tab pos="13059593" algn="l"/>
                <a:tab pos="14365550" algn="l"/>
              </a:tabLst>
            </a:pPr>
            <a:r>
              <a:rPr lang="en-GB" sz="4600" kern="0" dirty="0" smtClean="0">
                <a:solidFill>
                  <a:srgbClr val="B2B2B2"/>
                </a:solidFill>
                <a:latin typeface="+mn-lt"/>
                <a:ea typeface="+mj-ea"/>
                <a:cs typeface="+mj-cs"/>
              </a:rPr>
              <a:t>Typhoon </a:t>
            </a:r>
            <a:r>
              <a:rPr lang="en-GB" sz="4600" kern="0" dirty="0" err="1" smtClean="0">
                <a:solidFill>
                  <a:srgbClr val="B2B2B2"/>
                </a:solidFill>
                <a:latin typeface="+mn-lt"/>
                <a:ea typeface="+mj-ea"/>
                <a:cs typeface="+mj-cs"/>
              </a:rPr>
              <a:t>Soudelor</a:t>
            </a:r>
            <a:endParaRPr lang="en-GB" sz="4600" kern="0" dirty="0">
              <a:solidFill>
                <a:srgbClr val="B2B2B2"/>
              </a:solidFill>
              <a:latin typeface="Cambria" pitchFamily="18" charset="0"/>
              <a:ea typeface="+mj-ea"/>
              <a:cs typeface="+mj-cs"/>
            </a:endParaRPr>
          </a:p>
          <a:p>
            <a:pPr>
              <a:spcAft>
                <a:spcPts val="0"/>
              </a:spcAft>
              <a:buClr>
                <a:srgbClr val="FFFFFF"/>
              </a:buClr>
              <a:tabLst>
                <a:tab pos="0" algn="l"/>
                <a:tab pos="1305960" algn="l"/>
                <a:tab pos="2611921" algn="l"/>
                <a:tab pos="3917878" algn="l"/>
                <a:tab pos="5223836" algn="l"/>
                <a:tab pos="6529795" algn="l"/>
                <a:tab pos="7835755" algn="l"/>
                <a:tab pos="9141714" algn="l"/>
                <a:tab pos="10447673" algn="l"/>
                <a:tab pos="11753634" algn="l"/>
                <a:tab pos="13059593" algn="l"/>
                <a:tab pos="14365550" algn="l"/>
              </a:tabLst>
            </a:pPr>
            <a:endParaRPr lang="en-GB" sz="4600" kern="0" dirty="0">
              <a:solidFill>
                <a:srgbClr val="B2B2B2"/>
              </a:solidFill>
              <a:latin typeface="Cambria" pitchFamily="18" charset="0"/>
              <a:ea typeface="+mj-ea"/>
              <a:cs typeface="+mj-cs"/>
            </a:endParaRPr>
          </a:p>
        </p:txBody>
      </p:sp>
      <p:sp>
        <p:nvSpPr>
          <p:cNvPr id="7" name="Line 4"/>
          <p:cNvSpPr>
            <a:spLocks noChangeShapeType="1"/>
          </p:cNvSpPr>
          <p:nvPr/>
        </p:nvSpPr>
        <p:spPr bwMode="auto">
          <a:xfrm>
            <a:off x="419101" y="5303520"/>
            <a:ext cx="8846819" cy="0"/>
          </a:xfrm>
          <a:prstGeom prst="line">
            <a:avLst/>
          </a:prstGeom>
          <a:noFill/>
          <a:ln w="9360">
            <a:solidFill>
              <a:srgbClr val="7FCEEB"/>
            </a:solidFill>
            <a:miter lim="800000"/>
            <a:headEnd/>
            <a:tailEnd/>
          </a:ln>
          <a:effectLst/>
        </p:spPr>
        <p:txBody>
          <a:bodyPr lIns="130595" tIns="65298" rIns="130595" bIns="65298"/>
          <a:lstStyle/>
          <a:p>
            <a:endParaRPr lang="en-US" dirty="0"/>
          </a:p>
        </p:txBody>
      </p:sp>
    </p:spTree>
    <p:extLst>
      <p:ext uri="{BB962C8B-B14F-4D97-AF65-F5344CB8AC3E}">
        <p14:creationId xmlns:p14="http://schemas.microsoft.com/office/powerpoint/2010/main" val="2681303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8" y="304800"/>
            <a:ext cx="11950699" cy="1261110"/>
          </a:xfrm>
        </p:spPr>
        <p:txBody>
          <a:bodyPr/>
          <a:lstStyle/>
          <a:p>
            <a:r>
              <a:rPr lang="en-US" dirty="0" smtClean="0"/>
              <a:t>Typhoon </a:t>
            </a:r>
            <a:r>
              <a:rPr lang="en-US" dirty="0" err="1" smtClean="0"/>
              <a:t>Soudelor</a:t>
            </a:r>
            <a:r>
              <a:rPr lang="en-US" dirty="0" smtClean="0"/>
              <a:t>: Overview</a:t>
            </a:r>
            <a:endParaRPr lang="en-US" dirty="0"/>
          </a:p>
        </p:txBody>
      </p:sp>
      <p:sp>
        <p:nvSpPr>
          <p:cNvPr id="3" name="Content Placeholder 2"/>
          <p:cNvSpPr>
            <a:spLocks noGrp="1"/>
          </p:cNvSpPr>
          <p:nvPr>
            <p:ph idx="1"/>
          </p:nvPr>
        </p:nvSpPr>
        <p:spPr>
          <a:xfrm>
            <a:off x="457200" y="1920240"/>
            <a:ext cx="7650480" cy="5431156"/>
          </a:xfrm>
        </p:spPr>
        <p:txBody>
          <a:bodyPr/>
          <a:lstStyle/>
          <a:p>
            <a:pPr>
              <a:spcBef>
                <a:spcPts val="0"/>
              </a:spcBef>
              <a:spcAft>
                <a:spcPts val="0"/>
              </a:spcAft>
            </a:pPr>
            <a:r>
              <a:rPr lang="en-US" sz="3200" dirty="0" smtClean="0">
                <a:solidFill>
                  <a:schemeClr val="bg1"/>
                </a:solidFill>
                <a:latin typeface="+mj-lt"/>
              </a:rPr>
              <a:t>Made landfall on the Commonwealth of Northern Mariana Islands (CNMI) on August 1, 2015</a:t>
            </a:r>
          </a:p>
          <a:p>
            <a:pPr>
              <a:spcBef>
                <a:spcPts val="0"/>
              </a:spcBef>
              <a:spcAft>
                <a:spcPts val="0"/>
              </a:spcAft>
            </a:pPr>
            <a:r>
              <a:rPr lang="en-US" sz="3200" dirty="0" smtClean="0">
                <a:solidFill>
                  <a:schemeClr val="bg1"/>
                </a:solidFill>
                <a:latin typeface="+mj-lt"/>
              </a:rPr>
              <a:t>Hundreds of homes destroyed or damaged</a:t>
            </a:r>
          </a:p>
          <a:p>
            <a:pPr>
              <a:spcBef>
                <a:spcPts val="0"/>
              </a:spcBef>
              <a:spcAft>
                <a:spcPts val="0"/>
              </a:spcAft>
            </a:pPr>
            <a:r>
              <a:rPr lang="en-US" sz="3200" dirty="0" smtClean="0">
                <a:solidFill>
                  <a:schemeClr val="bg1"/>
                </a:solidFill>
                <a:latin typeface="+mj-lt"/>
              </a:rPr>
              <a:t>Downed trees and power lines</a:t>
            </a:r>
          </a:p>
          <a:p>
            <a:pPr>
              <a:spcBef>
                <a:spcPts val="0"/>
              </a:spcBef>
              <a:spcAft>
                <a:spcPts val="0"/>
              </a:spcAft>
            </a:pPr>
            <a:r>
              <a:rPr lang="en-US" sz="3200" dirty="0" smtClean="0">
                <a:solidFill>
                  <a:schemeClr val="bg1"/>
                </a:solidFill>
                <a:latin typeface="+mj-lt"/>
              </a:rPr>
              <a:t>No power, water, or waste services</a:t>
            </a:r>
          </a:p>
          <a:p>
            <a:pPr>
              <a:spcBef>
                <a:spcPts val="0"/>
              </a:spcBef>
              <a:spcAft>
                <a:spcPts val="0"/>
              </a:spcAft>
            </a:pPr>
            <a:r>
              <a:rPr lang="en-US" sz="3200" dirty="0" smtClean="0">
                <a:solidFill>
                  <a:schemeClr val="bg1"/>
                </a:solidFill>
                <a:latin typeface="+mj-lt"/>
              </a:rPr>
              <a:t>9 shelters open with more than 600 people (above capacity)</a:t>
            </a:r>
          </a:p>
          <a:p>
            <a:pPr>
              <a:spcBef>
                <a:spcPts val="0"/>
              </a:spcBef>
              <a:spcAft>
                <a:spcPts val="0"/>
              </a:spcAft>
            </a:pPr>
            <a:r>
              <a:rPr lang="en-US" sz="3200" dirty="0" smtClean="0">
                <a:solidFill>
                  <a:schemeClr val="bg1"/>
                </a:solidFill>
                <a:latin typeface="+mj-lt"/>
              </a:rPr>
              <a:t>Airport open day only; seaport closed </a:t>
            </a:r>
            <a:endParaRPr lang="en-US" sz="3200" dirty="0">
              <a:solidFill>
                <a:schemeClr val="bg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1920240"/>
            <a:ext cx="6343650" cy="4556760"/>
          </a:xfrm>
          <a:prstGeom prst="rect">
            <a:avLst/>
          </a:prstGeom>
        </p:spPr>
      </p:pic>
    </p:spTree>
    <p:extLst>
      <p:ext uri="{BB962C8B-B14F-4D97-AF65-F5344CB8AC3E}">
        <p14:creationId xmlns:p14="http://schemas.microsoft.com/office/powerpoint/2010/main" val="81350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8" y="228600"/>
            <a:ext cx="11950699" cy="1261110"/>
          </a:xfrm>
        </p:spPr>
        <p:txBody>
          <a:bodyPr/>
          <a:lstStyle/>
          <a:p>
            <a:r>
              <a:rPr lang="en-US" dirty="0" smtClean="0"/>
              <a:t>Typhoon </a:t>
            </a:r>
            <a:r>
              <a:rPr lang="en-US" dirty="0" err="1" smtClean="0"/>
              <a:t>Soudelor</a:t>
            </a:r>
            <a:r>
              <a:rPr lang="en-US" dirty="0" smtClean="0"/>
              <a:t>: Overview</a:t>
            </a:r>
            <a:endParaRPr lang="en-US" dirty="0"/>
          </a:p>
        </p:txBody>
      </p:sp>
      <p:sp>
        <p:nvSpPr>
          <p:cNvPr id="3" name="Content Placeholder 2"/>
          <p:cNvSpPr>
            <a:spLocks noGrp="1"/>
          </p:cNvSpPr>
          <p:nvPr>
            <p:ph idx="1"/>
          </p:nvPr>
        </p:nvSpPr>
        <p:spPr>
          <a:xfrm>
            <a:off x="731520" y="1676400"/>
            <a:ext cx="13167360" cy="5431156"/>
          </a:xfrm>
        </p:spPr>
        <p:txBody>
          <a:bodyPr/>
          <a:lstStyle/>
          <a:p>
            <a:pPr>
              <a:spcBef>
                <a:spcPts val="600"/>
              </a:spcBef>
              <a:spcAft>
                <a:spcPts val="600"/>
              </a:spcAft>
            </a:pPr>
            <a:r>
              <a:rPr lang="en-US" sz="3200" dirty="0" smtClean="0">
                <a:solidFill>
                  <a:schemeClr val="bg1"/>
                </a:solidFill>
                <a:latin typeface="+mj-lt"/>
              </a:rPr>
              <a:t>President Obama declared major disaster on August 5.</a:t>
            </a:r>
          </a:p>
          <a:p>
            <a:pPr lvl="1">
              <a:spcBef>
                <a:spcPts val="600"/>
              </a:spcBef>
              <a:spcAft>
                <a:spcPts val="600"/>
              </a:spcAft>
            </a:pPr>
            <a:r>
              <a:rPr lang="en-US" sz="3200" dirty="0" smtClean="0">
                <a:solidFill>
                  <a:schemeClr val="bg1"/>
                </a:solidFill>
                <a:latin typeface="+mj-lt"/>
              </a:rPr>
              <a:t>Activated FEMA’s Individual Assistance and Public Assistance grant programs</a:t>
            </a:r>
          </a:p>
          <a:p>
            <a:pPr>
              <a:spcBef>
                <a:spcPts val="600"/>
              </a:spcBef>
              <a:spcAft>
                <a:spcPts val="600"/>
              </a:spcAft>
            </a:pPr>
            <a:r>
              <a:rPr lang="en-US" sz="3200" dirty="0" smtClean="0">
                <a:solidFill>
                  <a:schemeClr val="bg1"/>
                </a:solidFill>
                <a:latin typeface="+mj-lt"/>
              </a:rPr>
              <a:t>FEMA mission assigned other federal agencies to support response:</a:t>
            </a:r>
          </a:p>
          <a:p>
            <a:pPr lvl="1">
              <a:spcBef>
                <a:spcPts val="600"/>
              </a:spcBef>
              <a:spcAft>
                <a:spcPts val="600"/>
              </a:spcAft>
            </a:pPr>
            <a:r>
              <a:rPr lang="en-US" sz="3200" dirty="0" smtClean="0">
                <a:solidFill>
                  <a:schemeClr val="bg1"/>
                </a:solidFill>
                <a:latin typeface="+mj-lt"/>
                <a:ea typeface="+mn-ea"/>
                <a:cs typeface="+mn-cs"/>
              </a:rPr>
              <a:t>U.S. Army Corps of Engineers: power restoration</a:t>
            </a:r>
          </a:p>
          <a:p>
            <a:pPr lvl="1">
              <a:spcBef>
                <a:spcPts val="600"/>
              </a:spcBef>
              <a:spcAft>
                <a:spcPts val="600"/>
              </a:spcAft>
            </a:pPr>
            <a:r>
              <a:rPr lang="en-US" sz="3200" dirty="0" smtClean="0">
                <a:solidFill>
                  <a:schemeClr val="bg1"/>
                </a:solidFill>
                <a:latin typeface="+mj-lt"/>
                <a:ea typeface="+mn-ea"/>
                <a:cs typeface="+mn-cs"/>
              </a:rPr>
              <a:t>USS Ashland and 31</a:t>
            </a:r>
            <a:r>
              <a:rPr lang="en-US" sz="3200" baseline="30000" dirty="0" smtClean="0">
                <a:solidFill>
                  <a:schemeClr val="bg1"/>
                </a:solidFill>
                <a:latin typeface="+mj-lt"/>
                <a:ea typeface="+mn-ea"/>
                <a:cs typeface="+mn-cs"/>
              </a:rPr>
              <a:t>st</a:t>
            </a:r>
            <a:r>
              <a:rPr lang="en-US" sz="3200" dirty="0" smtClean="0">
                <a:solidFill>
                  <a:schemeClr val="bg1"/>
                </a:solidFill>
                <a:latin typeface="+mj-lt"/>
                <a:ea typeface="+mn-ea"/>
                <a:cs typeface="+mn-cs"/>
              </a:rPr>
              <a:t> MEU: generators and water</a:t>
            </a:r>
          </a:p>
          <a:p>
            <a:pPr lvl="1">
              <a:spcBef>
                <a:spcPts val="600"/>
              </a:spcBef>
              <a:spcAft>
                <a:spcPts val="600"/>
              </a:spcAft>
            </a:pPr>
            <a:r>
              <a:rPr lang="en-US" sz="3200" dirty="0" smtClean="0">
                <a:solidFill>
                  <a:schemeClr val="bg1"/>
                </a:solidFill>
                <a:latin typeface="+mj-lt"/>
                <a:ea typeface="+mn-ea"/>
                <a:cs typeface="+mn-cs"/>
              </a:rPr>
              <a:t>Environmental Protection Agency: SMEs on water quality and HAZMAT</a:t>
            </a:r>
          </a:p>
          <a:p>
            <a:pPr lvl="1">
              <a:spcBef>
                <a:spcPts val="600"/>
              </a:spcBef>
              <a:spcAft>
                <a:spcPts val="600"/>
              </a:spcAft>
            </a:pPr>
            <a:r>
              <a:rPr lang="en-US" sz="3200" dirty="0" smtClean="0">
                <a:solidFill>
                  <a:schemeClr val="bg1"/>
                </a:solidFill>
                <a:latin typeface="+mj-lt"/>
                <a:ea typeface="+mn-ea"/>
                <a:cs typeface="+mn-cs"/>
              </a:rPr>
              <a:t>Department of Energy: power restoration</a:t>
            </a:r>
            <a:endParaRPr lang="en-US" sz="3200" dirty="0">
              <a:solidFill>
                <a:schemeClr val="bg1"/>
              </a:solidFill>
              <a:latin typeface="+mj-lt"/>
              <a:ea typeface="+mn-ea"/>
              <a:cs typeface="+mn-cs"/>
            </a:endParaRPr>
          </a:p>
        </p:txBody>
      </p:sp>
    </p:spTree>
    <p:extLst>
      <p:ext uri="{BB962C8B-B14F-4D97-AF65-F5344CB8AC3E}">
        <p14:creationId xmlns:p14="http://schemas.microsoft.com/office/powerpoint/2010/main" val="29316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19D947DE-37FF-4D82-9165-057ECBDC697C}" type="slidenum">
              <a:rPr lang="en-US" smtClean="0"/>
              <a:pPr>
                <a:defRPr/>
              </a:pPr>
              <a:t>3</a:t>
            </a:fld>
            <a:endParaRPr lang="en-US" dirty="0"/>
          </a:p>
        </p:txBody>
      </p:sp>
      <p:sp>
        <p:nvSpPr>
          <p:cNvPr id="2" name="Title 1"/>
          <p:cNvSpPr>
            <a:spLocks noGrp="1"/>
          </p:cNvSpPr>
          <p:nvPr>
            <p:ph type="title" idx="4294967295"/>
          </p:nvPr>
        </p:nvSpPr>
        <p:spPr>
          <a:xfrm>
            <a:off x="1079500" y="304800"/>
            <a:ext cx="11950700" cy="1260475"/>
          </a:xfrm>
        </p:spPr>
        <p:txBody>
          <a:bodyPr/>
          <a:lstStyle/>
          <a:p>
            <a:pPr algn="ctr"/>
            <a:r>
              <a:rPr lang="en-US" dirty="0" smtClean="0"/>
              <a:t>FEMA’s Mission</a:t>
            </a:r>
            <a:endParaRPr lang="en-US" dirty="0"/>
          </a:p>
        </p:txBody>
      </p:sp>
      <p:sp>
        <p:nvSpPr>
          <p:cNvPr id="6" name="Subtitle 2"/>
          <p:cNvSpPr txBox="1">
            <a:spLocks/>
          </p:cNvSpPr>
          <p:nvPr/>
        </p:nvSpPr>
        <p:spPr>
          <a:xfrm>
            <a:off x="1524000" y="1981200"/>
            <a:ext cx="11506200" cy="3200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marL="333359" indent="-333359" algn="l" rtl="0" eaLnBrk="0" fontAlgn="base" hangingPunct="0">
              <a:spcBef>
                <a:spcPct val="60000"/>
              </a:spcBef>
              <a:spcAft>
                <a:spcPct val="0"/>
              </a:spcAft>
              <a:buClr>
                <a:srgbClr val="B0B1B3"/>
              </a:buClr>
              <a:buFont typeface="Wingdings" pitchFamily="2" charset="2"/>
              <a:buChar char="§"/>
              <a:defRPr sz="3400">
                <a:solidFill>
                  <a:srgbClr val="000000"/>
                </a:solidFill>
                <a:latin typeface="Cambria" pitchFamily="18" charset="0"/>
                <a:ea typeface="+mn-ea"/>
                <a:cs typeface="+mn-cs"/>
              </a:defRPr>
            </a:lvl1pPr>
            <a:lvl2pPr marL="816388" indent="-319753" algn="l" rtl="0" eaLnBrk="0" fontAlgn="base" hangingPunct="0">
              <a:spcBef>
                <a:spcPct val="30000"/>
              </a:spcBef>
              <a:spcAft>
                <a:spcPct val="0"/>
              </a:spcAft>
              <a:buClr>
                <a:srgbClr val="B0B1B3"/>
              </a:buClr>
              <a:buFont typeface="Wingdings" pitchFamily="2" charset="2"/>
              <a:buChar char="§"/>
              <a:defRPr sz="3400">
                <a:solidFill>
                  <a:srgbClr val="000000"/>
                </a:solidFill>
                <a:latin typeface="Cambria" pitchFamily="18" charset="0"/>
              </a:defRPr>
            </a:lvl2pPr>
            <a:lvl3pPr marL="1299418" indent="-317484" algn="l" rtl="0" eaLnBrk="0" fontAlgn="base" hangingPunct="0">
              <a:spcBef>
                <a:spcPct val="30000"/>
              </a:spcBef>
              <a:spcAft>
                <a:spcPct val="0"/>
              </a:spcAft>
              <a:buClr>
                <a:srgbClr val="B0B1B3"/>
              </a:buClr>
              <a:buFont typeface="Wingdings" pitchFamily="2" charset="2"/>
              <a:buChar char="§"/>
              <a:defRPr sz="3400">
                <a:solidFill>
                  <a:srgbClr val="000000"/>
                </a:solidFill>
                <a:latin typeface="Cambria" pitchFamily="18" charset="0"/>
              </a:defRPr>
            </a:lvl3pPr>
            <a:lvl4pPr marL="1798322" indent="-331091" algn="l" rtl="0" eaLnBrk="0" fontAlgn="base" hangingPunct="0">
              <a:spcBef>
                <a:spcPct val="30000"/>
              </a:spcBef>
              <a:spcAft>
                <a:spcPct val="0"/>
              </a:spcAft>
              <a:buClr>
                <a:srgbClr val="B0B1B3"/>
              </a:buClr>
              <a:buFont typeface="Wingdings" pitchFamily="2" charset="2"/>
              <a:buChar char="§"/>
              <a:defRPr sz="3400">
                <a:solidFill>
                  <a:srgbClr val="000000"/>
                </a:solidFill>
                <a:latin typeface="Cambria" pitchFamily="18" charset="0"/>
              </a:defRPr>
            </a:lvl4pPr>
            <a:lvl5pPr marL="2283619" indent="-317484" algn="l" rtl="0" eaLnBrk="0" fontAlgn="base" hangingPunct="0">
              <a:spcBef>
                <a:spcPct val="30000"/>
              </a:spcBef>
              <a:spcAft>
                <a:spcPct val="0"/>
              </a:spcAft>
              <a:buClr>
                <a:srgbClr val="B0B1B3"/>
              </a:buClr>
              <a:buFont typeface="Wingdings" pitchFamily="2" charset="2"/>
              <a:buChar char="§"/>
              <a:defRPr sz="3400">
                <a:solidFill>
                  <a:srgbClr val="000000"/>
                </a:solidFill>
                <a:latin typeface="Cambria" pitchFamily="18" charset="0"/>
              </a:defRPr>
            </a:lvl5pPr>
            <a:lvl6pPr marL="2936729" indent="-317484" algn="l" rtl="0" fontAlgn="base">
              <a:spcBef>
                <a:spcPct val="30000"/>
              </a:spcBef>
              <a:spcAft>
                <a:spcPct val="0"/>
              </a:spcAft>
              <a:buClr>
                <a:srgbClr val="B0B1B3"/>
              </a:buClr>
              <a:buFont typeface="Wingdings" pitchFamily="2" charset="2"/>
              <a:buChar char="§"/>
              <a:defRPr sz="2600">
                <a:solidFill>
                  <a:srgbClr val="EFF7FF"/>
                </a:solidFill>
                <a:latin typeface="+mn-lt"/>
              </a:defRPr>
            </a:lvl6pPr>
            <a:lvl7pPr marL="3589839" indent="-317484" algn="l" rtl="0" fontAlgn="base">
              <a:spcBef>
                <a:spcPct val="30000"/>
              </a:spcBef>
              <a:spcAft>
                <a:spcPct val="0"/>
              </a:spcAft>
              <a:buClr>
                <a:srgbClr val="B0B1B3"/>
              </a:buClr>
              <a:buFont typeface="Wingdings" pitchFamily="2" charset="2"/>
              <a:buChar char="§"/>
              <a:defRPr sz="2600">
                <a:solidFill>
                  <a:srgbClr val="EFF7FF"/>
                </a:solidFill>
                <a:latin typeface="+mn-lt"/>
              </a:defRPr>
            </a:lvl7pPr>
            <a:lvl8pPr marL="4242949" indent="-317484" algn="l" rtl="0" fontAlgn="base">
              <a:spcBef>
                <a:spcPct val="30000"/>
              </a:spcBef>
              <a:spcAft>
                <a:spcPct val="0"/>
              </a:spcAft>
              <a:buClr>
                <a:srgbClr val="B0B1B3"/>
              </a:buClr>
              <a:buFont typeface="Wingdings" pitchFamily="2" charset="2"/>
              <a:buChar char="§"/>
              <a:defRPr sz="2600">
                <a:solidFill>
                  <a:srgbClr val="EFF7FF"/>
                </a:solidFill>
                <a:latin typeface="+mn-lt"/>
              </a:defRPr>
            </a:lvl8pPr>
            <a:lvl9pPr marL="4896059" indent="-317484" algn="l" rtl="0" fontAlgn="base">
              <a:spcBef>
                <a:spcPct val="30000"/>
              </a:spcBef>
              <a:spcAft>
                <a:spcPct val="0"/>
              </a:spcAft>
              <a:buClr>
                <a:srgbClr val="B0B1B3"/>
              </a:buClr>
              <a:buFont typeface="Wingdings" pitchFamily="2" charset="2"/>
              <a:buChar char="§"/>
              <a:defRPr sz="2600">
                <a:solidFill>
                  <a:srgbClr val="EFF7FF"/>
                </a:solidFill>
                <a:latin typeface="+mn-lt"/>
              </a:defRPr>
            </a:lvl9pPr>
          </a:lstStyle>
          <a:p>
            <a:pPr marL="0" indent="0">
              <a:buNone/>
            </a:pPr>
            <a:r>
              <a:rPr lang="en-US" altLang="en-US" sz="2800" kern="0" dirty="0" smtClean="0">
                <a:solidFill>
                  <a:srgbClr val="000063"/>
                </a:solidFill>
              </a:rPr>
              <a:t>FEMA’s mission is to </a:t>
            </a:r>
            <a:r>
              <a:rPr lang="en-US" altLang="en-US" sz="2800" b="1" kern="0" dirty="0" smtClean="0">
                <a:solidFill>
                  <a:srgbClr val="000063"/>
                </a:solidFill>
              </a:rPr>
              <a:t>support</a:t>
            </a:r>
            <a:r>
              <a:rPr lang="en-US" altLang="en-US" sz="2800" kern="0" dirty="0" smtClean="0">
                <a:solidFill>
                  <a:srgbClr val="000063"/>
                </a:solidFill>
              </a:rPr>
              <a:t> our citizens and first responders to ensure that as a nation we </a:t>
            </a:r>
            <a:r>
              <a:rPr lang="en-US" altLang="en-US" sz="2800" b="1" kern="0" dirty="0" smtClean="0">
                <a:solidFill>
                  <a:srgbClr val="000063"/>
                </a:solidFill>
              </a:rPr>
              <a:t>work together </a:t>
            </a:r>
            <a:r>
              <a:rPr lang="en-US" altLang="en-US" sz="2800" kern="0" dirty="0" smtClean="0">
                <a:solidFill>
                  <a:srgbClr val="000063"/>
                </a:solidFill>
              </a:rPr>
              <a:t>to build, sustain, and improve our capability to </a:t>
            </a:r>
            <a:r>
              <a:rPr lang="en-US" altLang="en-US" sz="2800" b="1" kern="0" dirty="0" smtClean="0">
                <a:solidFill>
                  <a:srgbClr val="000063"/>
                </a:solidFill>
              </a:rPr>
              <a:t>prepare </a:t>
            </a:r>
            <a:r>
              <a:rPr lang="en-US" altLang="en-US" sz="2800" kern="0" dirty="0" smtClean="0">
                <a:solidFill>
                  <a:srgbClr val="000063"/>
                </a:solidFill>
              </a:rPr>
              <a:t>for, </a:t>
            </a:r>
            <a:r>
              <a:rPr lang="en-US" altLang="en-US" sz="2800" b="1" kern="0" dirty="0" smtClean="0">
                <a:solidFill>
                  <a:srgbClr val="000063"/>
                </a:solidFill>
              </a:rPr>
              <a:t>protect</a:t>
            </a:r>
            <a:r>
              <a:rPr lang="en-US" altLang="en-US" sz="2800" kern="0" dirty="0" smtClean="0">
                <a:solidFill>
                  <a:srgbClr val="000063"/>
                </a:solidFill>
              </a:rPr>
              <a:t> against, </a:t>
            </a:r>
            <a:r>
              <a:rPr lang="en-US" altLang="en-US" sz="2800" b="1" kern="0" dirty="0" smtClean="0">
                <a:solidFill>
                  <a:srgbClr val="000063"/>
                </a:solidFill>
              </a:rPr>
              <a:t>respond</a:t>
            </a:r>
            <a:r>
              <a:rPr lang="en-US" altLang="en-US" sz="2800" kern="0" dirty="0" smtClean="0">
                <a:solidFill>
                  <a:srgbClr val="000063"/>
                </a:solidFill>
              </a:rPr>
              <a:t> to, </a:t>
            </a:r>
            <a:r>
              <a:rPr lang="en-US" altLang="en-US" sz="2800" b="1" kern="0" dirty="0" smtClean="0">
                <a:solidFill>
                  <a:srgbClr val="000063"/>
                </a:solidFill>
              </a:rPr>
              <a:t>recover</a:t>
            </a:r>
            <a:r>
              <a:rPr lang="en-US" altLang="en-US" sz="2800" kern="0" dirty="0" smtClean="0">
                <a:solidFill>
                  <a:srgbClr val="000063"/>
                </a:solidFill>
              </a:rPr>
              <a:t> from, and </a:t>
            </a:r>
            <a:r>
              <a:rPr lang="en-US" altLang="en-US" sz="2800" b="1" kern="0" dirty="0" smtClean="0">
                <a:solidFill>
                  <a:srgbClr val="000063"/>
                </a:solidFill>
              </a:rPr>
              <a:t>mitigate</a:t>
            </a:r>
            <a:r>
              <a:rPr lang="en-US" altLang="en-US" sz="2800" kern="0" dirty="0" smtClean="0">
                <a:solidFill>
                  <a:srgbClr val="000063"/>
                </a:solidFill>
              </a:rPr>
              <a:t> all hazards.</a:t>
            </a:r>
          </a:p>
        </p:txBody>
      </p:sp>
      <p:grpSp>
        <p:nvGrpSpPr>
          <p:cNvPr id="7" name="Group 74"/>
          <p:cNvGrpSpPr>
            <a:grpSpLocks noChangeAspect="1"/>
          </p:cNvGrpSpPr>
          <p:nvPr/>
        </p:nvGrpSpPr>
        <p:grpSpPr bwMode="auto">
          <a:xfrm>
            <a:off x="8502650" y="3962400"/>
            <a:ext cx="2851150" cy="2138363"/>
            <a:chOff x="4143" y="1339"/>
            <a:chExt cx="1920" cy="1440"/>
          </a:xfrm>
        </p:grpSpPr>
        <p:sp>
          <p:nvSpPr>
            <p:cNvPr id="8" name="Rectangle 71"/>
            <p:cNvSpPr>
              <a:spLocks noChangeAspect="1" noChangeArrowheads="1"/>
            </p:cNvSpPr>
            <p:nvPr/>
          </p:nvSpPr>
          <p:spPr bwMode="auto">
            <a:xfrm>
              <a:off x="4143" y="1339"/>
              <a:ext cx="1920" cy="1440"/>
            </a:xfrm>
            <a:prstGeom prst="rect">
              <a:avLst/>
            </a:prstGeom>
            <a:solidFill>
              <a:schemeClr val="tx1"/>
            </a:solidFill>
            <a:ln w="25400">
              <a:solidFill>
                <a:srgbClr val="B0B1B3"/>
              </a:solidFill>
              <a:miter lim="800000"/>
              <a:headEnd/>
              <a:tailEnd/>
            </a:ln>
            <a:effectLst>
              <a:prstShdw prst="shdw17" dist="17961" dir="2700000">
                <a:srgbClr val="6A6A6B">
                  <a:alpha val="74997"/>
                </a:srgbClr>
              </a:prstShdw>
            </a:effec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pic>
          <p:nvPicPr>
            <p:cNvPr id="9" name="Picture 64" descr="Minneapolis, MN, August, 5, 2007 --  Cars and roadway litter the river where the I-35 bridge collapsed in Minneapolis.  FEMA/Todd Sw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 y="1360"/>
              <a:ext cx="1866"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73"/>
          <p:cNvGrpSpPr>
            <a:grpSpLocks noChangeAspect="1"/>
          </p:cNvGrpSpPr>
          <p:nvPr/>
        </p:nvGrpSpPr>
        <p:grpSpPr bwMode="auto">
          <a:xfrm>
            <a:off x="5911850" y="4114800"/>
            <a:ext cx="2833688" cy="2125663"/>
            <a:chOff x="2103" y="1392"/>
            <a:chExt cx="1920" cy="1440"/>
          </a:xfrm>
        </p:grpSpPr>
        <p:sp>
          <p:nvSpPr>
            <p:cNvPr id="11" name="Rectangle 70"/>
            <p:cNvSpPr>
              <a:spLocks noChangeAspect="1" noChangeArrowheads="1"/>
            </p:cNvSpPr>
            <p:nvPr/>
          </p:nvSpPr>
          <p:spPr bwMode="auto">
            <a:xfrm>
              <a:off x="2103" y="1392"/>
              <a:ext cx="1920" cy="1440"/>
            </a:xfrm>
            <a:prstGeom prst="rect">
              <a:avLst/>
            </a:prstGeom>
            <a:solidFill>
              <a:schemeClr val="tx1"/>
            </a:solidFill>
            <a:ln w="25400">
              <a:solidFill>
                <a:srgbClr val="B0B1B3"/>
              </a:solidFill>
              <a:miter lim="800000"/>
              <a:headEnd/>
              <a:tailEnd/>
            </a:ln>
            <a:effectLst>
              <a:prstShdw prst="shdw17" dist="17961" dir="2700000">
                <a:srgbClr val="6A6A6B">
                  <a:alpha val="74997"/>
                </a:srgbClr>
              </a:prstShdw>
            </a:effec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pic>
          <p:nvPicPr>
            <p:cNvPr id="12" name="Picture 46" descr="New York, NY, September 27, 2001 -- Members of Colorado Task Force-1 recieve instructions before entering ground zero at the World Trade Cent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 y="1413"/>
              <a:ext cx="1877"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72"/>
          <p:cNvGrpSpPr>
            <a:grpSpLocks noChangeAspect="1"/>
          </p:cNvGrpSpPr>
          <p:nvPr/>
        </p:nvGrpSpPr>
        <p:grpSpPr bwMode="auto">
          <a:xfrm>
            <a:off x="3092450" y="4243388"/>
            <a:ext cx="2876550" cy="2157412"/>
            <a:chOff x="0" y="1440"/>
            <a:chExt cx="1920" cy="1440"/>
          </a:xfrm>
        </p:grpSpPr>
        <p:sp>
          <p:nvSpPr>
            <p:cNvPr id="14" name="Rectangle 69"/>
            <p:cNvSpPr>
              <a:spLocks noChangeAspect="1" noChangeArrowheads="1"/>
            </p:cNvSpPr>
            <p:nvPr/>
          </p:nvSpPr>
          <p:spPr bwMode="auto">
            <a:xfrm>
              <a:off x="0" y="1440"/>
              <a:ext cx="1920" cy="1440"/>
            </a:xfrm>
            <a:prstGeom prst="rect">
              <a:avLst/>
            </a:prstGeom>
            <a:solidFill>
              <a:schemeClr val="tx1"/>
            </a:solidFill>
            <a:ln w="25400">
              <a:solidFill>
                <a:srgbClr val="B0B1B3"/>
              </a:solidFill>
              <a:miter lim="800000"/>
              <a:headEnd/>
              <a:tailEnd/>
            </a:ln>
            <a:effectLst>
              <a:prstShdw prst="shdw17" dist="17961" dir="2700000">
                <a:srgbClr val="6A6A6B">
                  <a:alpha val="74997"/>
                </a:srgbClr>
              </a:prstShdw>
            </a:effec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pic>
          <p:nvPicPr>
            <p:cNvPr id="15" name="Picture 63" descr="Snohomish, WA, November 8, 2006 -- This part of Snohomish, WA was flooded when the Snohomish River breached its levee.  Record rains have swolle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 y="1464"/>
              <a:ext cx="188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68163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sz="half" idx="1"/>
          </p:nvPr>
        </p:nvSpPr>
        <p:spPr>
          <a:xfrm>
            <a:off x="609599" y="1615440"/>
            <a:ext cx="7315201" cy="5852160"/>
          </a:xfrm>
        </p:spPr>
        <p:txBody>
          <a:bodyPr/>
          <a:lstStyle/>
          <a:p>
            <a:pPr>
              <a:spcBef>
                <a:spcPts val="0"/>
              </a:spcBef>
              <a:buClr>
                <a:srgbClr val="FF0000"/>
              </a:buClr>
            </a:pPr>
            <a:r>
              <a:rPr lang="en-US" sz="3200" dirty="0" smtClean="0">
                <a:solidFill>
                  <a:schemeClr val="bg1"/>
                </a:solidFill>
                <a:latin typeface="+mj-lt"/>
              </a:rPr>
              <a:t>Cultural and language differences</a:t>
            </a:r>
          </a:p>
          <a:p>
            <a:pPr>
              <a:spcBef>
                <a:spcPts val="0"/>
              </a:spcBef>
              <a:buClr>
                <a:srgbClr val="FF0000"/>
              </a:buClr>
            </a:pPr>
            <a:r>
              <a:rPr lang="en-US" sz="3200" dirty="0" smtClean="0">
                <a:solidFill>
                  <a:schemeClr val="bg1"/>
                </a:solidFill>
                <a:latin typeface="+mj-lt"/>
              </a:rPr>
              <a:t>Limited technology and digital connectivity</a:t>
            </a:r>
          </a:p>
          <a:p>
            <a:pPr>
              <a:spcBef>
                <a:spcPts val="0"/>
              </a:spcBef>
              <a:buClr>
                <a:srgbClr val="FF0000"/>
              </a:buClr>
            </a:pPr>
            <a:r>
              <a:rPr lang="en-US" sz="3200" dirty="0" smtClean="0">
                <a:solidFill>
                  <a:schemeClr val="bg1"/>
                </a:solidFill>
                <a:latin typeface="+mj-lt"/>
              </a:rPr>
              <a:t>Lack of infrastructure</a:t>
            </a:r>
          </a:p>
          <a:p>
            <a:pPr>
              <a:spcBef>
                <a:spcPts val="0"/>
              </a:spcBef>
              <a:buClr>
                <a:srgbClr val="FF0000"/>
              </a:buClr>
            </a:pPr>
            <a:r>
              <a:rPr lang="en-US" sz="3200" dirty="0" smtClean="0">
                <a:solidFill>
                  <a:schemeClr val="bg1"/>
                </a:solidFill>
                <a:latin typeface="+mj-lt"/>
              </a:rPr>
              <a:t>Time and distance constraints</a:t>
            </a:r>
          </a:p>
          <a:p>
            <a:pPr>
              <a:spcBef>
                <a:spcPts val="0"/>
              </a:spcBef>
              <a:buClr>
                <a:srgbClr val="FF0000"/>
              </a:buClr>
            </a:pPr>
            <a:r>
              <a:rPr lang="en-US" sz="3200" dirty="0" smtClean="0">
                <a:solidFill>
                  <a:schemeClr val="bg1"/>
                </a:solidFill>
                <a:latin typeface="+mj-lt"/>
              </a:rPr>
              <a:t>Distribution and re-supply capability</a:t>
            </a:r>
          </a:p>
          <a:p>
            <a:pPr>
              <a:spcBef>
                <a:spcPts val="0"/>
              </a:spcBef>
              <a:buClr>
                <a:srgbClr val="FF0000"/>
              </a:buClr>
            </a:pPr>
            <a:r>
              <a:rPr lang="en-US" sz="3200" dirty="0" smtClean="0">
                <a:solidFill>
                  <a:schemeClr val="bg1"/>
                </a:solidFill>
                <a:latin typeface="+mj-lt"/>
              </a:rPr>
              <a:t>Local needs differ from mainland U.S. requirements and plans</a:t>
            </a:r>
            <a:endParaRPr lang="en-US" sz="3200" dirty="0" smtClean="0"/>
          </a:p>
        </p:txBody>
      </p:sp>
      <p:sp>
        <p:nvSpPr>
          <p:cNvPr id="5" name="Rectangle 2"/>
          <p:cNvSpPr txBox="1">
            <a:spLocks noChangeArrowheads="1"/>
          </p:cNvSpPr>
          <p:nvPr/>
        </p:nvSpPr>
        <p:spPr bwMode="auto">
          <a:xfrm>
            <a:off x="609601" y="643890"/>
            <a:ext cx="13530581" cy="727710"/>
          </a:xfrm>
          <a:prstGeom prst="rect">
            <a:avLst/>
          </a:prstGeom>
          <a:noFill/>
          <a:ln w="9525">
            <a:noFill/>
            <a:miter lim="800000"/>
            <a:headEnd/>
            <a:tailEnd/>
          </a:ln>
        </p:spPr>
        <p:txBody>
          <a:bodyPr vert="horz" wrap="square" lIns="130622" tIns="65311" rIns="130622" bIns="65311" numCol="1" anchor="b" anchorCtr="0" compatLnSpc="1">
            <a:prstTxWarp prst="textNoShape">
              <a:avLst/>
            </a:prstTxWarp>
          </a:bodyPr>
          <a:lstStyle/>
          <a:p>
            <a:pPr defTabSz="1306220" eaLnBrk="1" hangingPunct="1">
              <a:defRPr/>
            </a:pPr>
            <a:r>
              <a:rPr lang="en-US" sz="6000" kern="0" dirty="0" smtClean="0">
                <a:solidFill>
                  <a:schemeClr val="bg1"/>
                </a:solidFill>
                <a:latin typeface="+mj-lt"/>
                <a:ea typeface="+mj-ea"/>
                <a:cs typeface="+mj-cs"/>
              </a:rPr>
              <a:t>Challenges of Response and Recovery</a:t>
            </a:r>
            <a:endParaRPr lang="en-US" sz="6000" kern="0" dirty="0">
              <a:solidFill>
                <a:schemeClr val="bg1"/>
              </a:solidFill>
              <a:latin typeface="+mj-lt"/>
              <a:ea typeface="+mj-ea"/>
              <a:cs typeface="+mj-cs"/>
            </a:endParaRPr>
          </a:p>
        </p:txBody>
      </p:sp>
      <p:sp>
        <p:nvSpPr>
          <p:cNvPr id="8" name="Slide Number Placeholder 10"/>
          <p:cNvSpPr>
            <a:spLocks noGrp="1"/>
          </p:cNvSpPr>
          <p:nvPr>
            <p:ph type="sldNum" sz="quarter" idx="10"/>
          </p:nvPr>
        </p:nvSpPr>
        <p:spPr>
          <a:xfrm>
            <a:off x="14142720" y="7851481"/>
            <a:ext cx="731520" cy="378119"/>
          </a:xfrm>
        </p:spPr>
        <p:txBody>
          <a:bodyPr/>
          <a:lstStyle/>
          <a:p>
            <a:pPr>
              <a:defRPr/>
            </a:pPr>
            <a:fld id="{19D947DE-37FF-4D82-9165-057ECBDC697C}" type="slidenum">
              <a:rPr lang="en-US" smtClean="0">
                <a:solidFill>
                  <a:srgbClr val="000000"/>
                </a:solidFill>
              </a:rPr>
              <a:pPr>
                <a:defRPr/>
              </a:pPr>
              <a:t>30</a:t>
            </a:fld>
            <a:endParaRPr lang="en-US" dirty="0">
              <a:solidFill>
                <a:srgbClr val="000000"/>
              </a:solidFill>
            </a:endParaRPr>
          </a:p>
        </p:txBody>
      </p:sp>
      <p:pic>
        <p:nvPicPr>
          <p:cNvPr id="12" name="Picture 5" descr="Villiage Celebration 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447800"/>
            <a:ext cx="28019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92400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865687"/>
            <a:ext cx="27987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Img0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0" y="2930524"/>
            <a:ext cx="28194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493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Typhoon </a:t>
            </a:r>
            <a:r>
              <a:rPr lang="en-US" sz="5400" dirty="0" err="1" smtClean="0"/>
              <a:t>Soudelor</a:t>
            </a:r>
            <a:r>
              <a:rPr lang="en-US" sz="5400" dirty="0" smtClean="0"/>
              <a:t> Force Laydown-8/7/15</a:t>
            </a:r>
            <a:endParaRPr lang="en-US" sz="5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4630400" cy="8179891"/>
          </a:xfrm>
        </p:spPr>
      </p:pic>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31</a:t>
            </a:fld>
            <a:endParaRPr lang="en-US" dirty="0"/>
          </a:p>
        </p:txBody>
      </p:sp>
    </p:spTree>
    <p:extLst>
      <p:ext uri="{BB962C8B-B14F-4D97-AF65-F5344CB8AC3E}">
        <p14:creationId xmlns:p14="http://schemas.microsoft.com/office/powerpoint/2010/main" val="3746574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F749C569-E5EB-4E81-87D9-C1EF6A4A3769}" type="slidenum">
              <a:rPr lang="en-US" smtClean="0"/>
              <a:pPr>
                <a:defRPr/>
              </a:pPr>
              <a:t>32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 y="0"/>
            <a:ext cx="7094220" cy="47294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550050"/>
            <a:ext cx="7117080" cy="47328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3715" y="0"/>
            <a:ext cx="3956685" cy="5275580"/>
          </a:xfrm>
          <a:prstGeom prst="rect">
            <a:avLst/>
          </a:prstGeom>
        </p:spPr>
      </p:pic>
    </p:spTree>
    <p:extLst>
      <p:ext uri="{BB962C8B-B14F-4D97-AF65-F5344CB8AC3E}">
        <p14:creationId xmlns:p14="http://schemas.microsoft.com/office/powerpoint/2010/main" val="1359142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ESF 15 External Affairs Staffing</a:t>
            </a:r>
            <a:endParaRPr lang="en-US" dirty="0"/>
          </a:p>
        </p:txBody>
      </p:sp>
      <p:sp>
        <p:nvSpPr>
          <p:cNvPr id="3" name="Content Placeholder 2"/>
          <p:cNvSpPr>
            <a:spLocks noGrp="1"/>
          </p:cNvSpPr>
          <p:nvPr>
            <p:ph idx="1"/>
          </p:nvPr>
        </p:nvSpPr>
        <p:spPr>
          <a:xfrm>
            <a:off x="731520" y="1752600"/>
            <a:ext cx="13167360" cy="5431156"/>
          </a:xfrm>
        </p:spPr>
        <p:txBody>
          <a:bodyPr/>
          <a:lstStyle/>
          <a:p>
            <a:pPr>
              <a:spcBef>
                <a:spcPts val="0"/>
              </a:spcBef>
            </a:pPr>
            <a:r>
              <a:rPr lang="en-US" dirty="0" smtClean="0">
                <a:solidFill>
                  <a:schemeClr val="bg1"/>
                </a:solidFill>
              </a:rPr>
              <a:t>Local Partners:</a:t>
            </a:r>
          </a:p>
          <a:p>
            <a:pPr lvl="1">
              <a:spcBef>
                <a:spcPts val="0"/>
              </a:spcBef>
            </a:pPr>
            <a:r>
              <a:rPr lang="en-US" dirty="0" smtClean="0">
                <a:solidFill>
                  <a:schemeClr val="bg1"/>
                </a:solidFill>
              </a:rPr>
              <a:t>CNMI JIC Staff</a:t>
            </a:r>
          </a:p>
          <a:p>
            <a:pPr lvl="1">
              <a:spcBef>
                <a:spcPts val="0"/>
              </a:spcBef>
            </a:pPr>
            <a:r>
              <a:rPr lang="en-US" dirty="0" smtClean="0">
                <a:solidFill>
                  <a:schemeClr val="bg1"/>
                </a:solidFill>
              </a:rPr>
              <a:t>Guam JIC Staff (providing SME experience to Saipan)</a:t>
            </a:r>
          </a:p>
          <a:p>
            <a:pPr>
              <a:spcBef>
                <a:spcPts val="0"/>
              </a:spcBef>
            </a:pPr>
            <a:r>
              <a:rPr lang="en-US" dirty="0" smtClean="0">
                <a:solidFill>
                  <a:schemeClr val="bg1"/>
                </a:solidFill>
              </a:rPr>
              <a:t>FEMA EA Staff: EAO, P&amp;P, Congressional Affairs, JIC, Private Sector Staff</a:t>
            </a:r>
          </a:p>
          <a:p>
            <a:pPr>
              <a:spcBef>
                <a:spcPts val="0"/>
              </a:spcBef>
            </a:pPr>
            <a:r>
              <a:rPr lang="en-US" dirty="0" smtClean="0">
                <a:solidFill>
                  <a:schemeClr val="bg1"/>
                </a:solidFill>
              </a:rPr>
              <a:t>OFA Partners: </a:t>
            </a:r>
          </a:p>
          <a:p>
            <a:pPr lvl="1">
              <a:spcBef>
                <a:spcPts val="0"/>
              </a:spcBef>
            </a:pPr>
            <a:r>
              <a:rPr lang="en-US" dirty="0" smtClean="0">
                <a:solidFill>
                  <a:schemeClr val="bg1"/>
                </a:solidFill>
              </a:rPr>
              <a:t>31</a:t>
            </a:r>
            <a:r>
              <a:rPr lang="en-US" baseline="30000" dirty="0" smtClean="0">
                <a:solidFill>
                  <a:schemeClr val="bg1"/>
                </a:solidFill>
              </a:rPr>
              <a:t>st</a:t>
            </a:r>
            <a:r>
              <a:rPr lang="en-US" dirty="0" smtClean="0">
                <a:solidFill>
                  <a:schemeClr val="bg1"/>
                </a:solidFill>
              </a:rPr>
              <a:t> MEU PAO</a:t>
            </a:r>
          </a:p>
          <a:p>
            <a:pPr lvl="1">
              <a:spcBef>
                <a:spcPts val="0"/>
              </a:spcBef>
            </a:pPr>
            <a:r>
              <a:rPr lang="en-US" dirty="0" smtClean="0">
                <a:solidFill>
                  <a:schemeClr val="bg1"/>
                </a:solidFill>
              </a:rPr>
              <a:t>Commander, Naval Forces Marianas PAO</a:t>
            </a:r>
          </a:p>
          <a:p>
            <a:pPr lvl="1">
              <a:spcBef>
                <a:spcPts val="0"/>
              </a:spcBef>
            </a:pPr>
            <a:r>
              <a:rPr lang="en-US" dirty="0" smtClean="0">
                <a:solidFill>
                  <a:schemeClr val="bg1"/>
                </a:solidFill>
              </a:rPr>
              <a:t>SBA, USACE, and ARC Reps</a:t>
            </a:r>
          </a:p>
          <a:p>
            <a:endParaRPr lang="en-US" dirty="0"/>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33</a:t>
            </a:fld>
            <a:endParaRPr lang="en-US" dirty="0"/>
          </a:p>
        </p:txBody>
      </p:sp>
    </p:spTree>
    <p:extLst>
      <p:ext uri="{BB962C8B-B14F-4D97-AF65-F5344CB8AC3E}">
        <p14:creationId xmlns:p14="http://schemas.microsoft.com/office/powerpoint/2010/main" val="1210803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3243560" cy="1261110"/>
          </a:xfrm>
        </p:spPr>
        <p:txBody>
          <a:bodyPr/>
          <a:lstStyle/>
          <a:p>
            <a:r>
              <a:rPr lang="en-US" dirty="0" smtClean="0"/>
              <a:t>External Affairs Priorities and Challenges</a:t>
            </a:r>
            <a:endParaRPr lang="en-US" dirty="0"/>
          </a:p>
        </p:txBody>
      </p:sp>
      <p:sp>
        <p:nvSpPr>
          <p:cNvPr id="3" name="Content Placeholder 2"/>
          <p:cNvSpPr>
            <a:spLocks noGrp="1"/>
          </p:cNvSpPr>
          <p:nvPr>
            <p:ph sz="half" idx="1"/>
          </p:nvPr>
        </p:nvSpPr>
        <p:spPr>
          <a:xfrm>
            <a:off x="731520" y="1447800"/>
            <a:ext cx="6461760" cy="5431156"/>
          </a:xfrm>
        </p:spPr>
        <p:txBody>
          <a:bodyPr/>
          <a:lstStyle/>
          <a:p>
            <a:r>
              <a:rPr lang="en-US" dirty="0" smtClean="0">
                <a:solidFill>
                  <a:schemeClr val="bg1"/>
                </a:solidFill>
              </a:rPr>
              <a:t>Messaging Priorities</a:t>
            </a:r>
          </a:p>
          <a:p>
            <a:pPr lvl="1"/>
            <a:r>
              <a:rPr lang="en-US" sz="3200" dirty="0">
                <a:solidFill>
                  <a:schemeClr val="bg1"/>
                </a:solidFill>
              </a:rPr>
              <a:t>L</a:t>
            </a:r>
            <a:r>
              <a:rPr lang="en-US" sz="3200" dirty="0" smtClean="0">
                <a:solidFill>
                  <a:schemeClr val="bg1"/>
                </a:solidFill>
              </a:rPr>
              <a:t>ife-saving/life-sustaining information (sheltering, water, mold/HAZMAT)</a:t>
            </a:r>
          </a:p>
          <a:p>
            <a:pPr lvl="1"/>
            <a:r>
              <a:rPr lang="en-US" sz="3200" dirty="0" smtClean="0">
                <a:solidFill>
                  <a:schemeClr val="bg1"/>
                </a:solidFill>
              </a:rPr>
              <a:t>Rumor Control</a:t>
            </a:r>
          </a:p>
          <a:p>
            <a:pPr lvl="1"/>
            <a:r>
              <a:rPr lang="en-US" sz="3200" dirty="0" smtClean="0">
                <a:solidFill>
                  <a:schemeClr val="bg1"/>
                </a:solidFill>
              </a:rPr>
              <a:t>Accurate, timely information on available resources (ARC, USMC, local agencies)</a:t>
            </a:r>
          </a:p>
          <a:p>
            <a:pPr lvl="1"/>
            <a:r>
              <a:rPr lang="en-US" sz="3200" dirty="0" smtClean="0">
                <a:solidFill>
                  <a:schemeClr val="bg1"/>
                </a:solidFill>
              </a:rPr>
              <a:t>Messages accessible to whole community</a:t>
            </a:r>
          </a:p>
        </p:txBody>
      </p:sp>
      <p:sp>
        <p:nvSpPr>
          <p:cNvPr id="5" name="Content Placeholder 4"/>
          <p:cNvSpPr>
            <a:spLocks noGrp="1"/>
          </p:cNvSpPr>
          <p:nvPr>
            <p:ph sz="half" idx="2"/>
          </p:nvPr>
        </p:nvSpPr>
        <p:spPr>
          <a:xfrm>
            <a:off x="7437120" y="1447800"/>
            <a:ext cx="6461760" cy="5431156"/>
          </a:xfrm>
        </p:spPr>
        <p:txBody>
          <a:bodyPr/>
          <a:lstStyle/>
          <a:p>
            <a:r>
              <a:rPr lang="en-US" dirty="0" smtClean="0">
                <a:solidFill>
                  <a:schemeClr val="bg1"/>
                </a:solidFill>
              </a:rPr>
              <a:t>Challenges</a:t>
            </a:r>
          </a:p>
          <a:p>
            <a:pPr lvl="1"/>
            <a:r>
              <a:rPr lang="en-US" sz="3200" dirty="0" smtClean="0">
                <a:solidFill>
                  <a:schemeClr val="bg1"/>
                </a:solidFill>
              </a:rPr>
              <a:t>Limited media outlets</a:t>
            </a:r>
          </a:p>
          <a:p>
            <a:pPr lvl="1"/>
            <a:r>
              <a:rPr lang="en-US" sz="3200" dirty="0" smtClean="0">
                <a:solidFill>
                  <a:schemeClr val="bg1"/>
                </a:solidFill>
              </a:rPr>
              <a:t>Lack of preliminary damage assessments, unsure of hardest hit demographics</a:t>
            </a:r>
          </a:p>
          <a:p>
            <a:pPr lvl="1"/>
            <a:r>
              <a:rPr lang="en-US" sz="3200" dirty="0" smtClean="0">
                <a:solidFill>
                  <a:schemeClr val="bg1"/>
                </a:solidFill>
              </a:rPr>
              <a:t>Combating rumors</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34</a:t>
            </a:fld>
            <a:endParaRPr lang="en-US" dirty="0"/>
          </a:p>
        </p:txBody>
      </p:sp>
    </p:spTree>
    <p:extLst>
      <p:ext uri="{BB962C8B-B14F-4D97-AF65-F5344CB8AC3E}">
        <p14:creationId xmlns:p14="http://schemas.microsoft.com/office/powerpoint/2010/main" val="293647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8" y="76200"/>
            <a:ext cx="11950699" cy="1261110"/>
          </a:xfrm>
        </p:spPr>
        <p:txBody>
          <a:bodyPr/>
          <a:lstStyle/>
          <a:p>
            <a:pPr algn="ctr"/>
            <a:r>
              <a:rPr lang="en-US" dirty="0" smtClean="0"/>
              <a:t>Leveraging Partnerships</a:t>
            </a:r>
            <a:endParaRPr lang="en-US" dirty="0"/>
          </a:p>
        </p:txBody>
      </p:sp>
      <p:sp>
        <p:nvSpPr>
          <p:cNvPr id="3" name="Content Placeholder 2"/>
          <p:cNvSpPr>
            <a:spLocks noGrp="1"/>
          </p:cNvSpPr>
          <p:nvPr>
            <p:ph idx="1"/>
          </p:nvPr>
        </p:nvSpPr>
        <p:spPr>
          <a:xfrm>
            <a:off x="731520" y="1676400"/>
            <a:ext cx="13167360" cy="5431156"/>
          </a:xfrm>
        </p:spPr>
        <p:txBody>
          <a:bodyPr/>
          <a:lstStyle/>
          <a:p>
            <a:pPr>
              <a:spcBef>
                <a:spcPts val="0"/>
              </a:spcBef>
            </a:pPr>
            <a:r>
              <a:rPr lang="en-US" sz="4000" dirty="0" smtClean="0">
                <a:solidFill>
                  <a:schemeClr val="bg1"/>
                </a:solidFill>
              </a:rPr>
              <a:t>Media</a:t>
            </a:r>
          </a:p>
          <a:p>
            <a:pPr lvl="1">
              <a:spcBef>
                <a:spcPts val="0"/>
              </a:spcBef>
            </a:pPr>
            <a:r>
              <a:rPr lang="en-US" sz="4000" dirty="0" smtClean="0">
                <a:solidFill>
                  <a:schemeClr val="bg1"/>
                </a:solidFill>
              </a:rPr>
              <a:t>Radio-access to community, Q&amp;A</a:t>
            </a:r>
          </a:p>
          <a:p>
            <a:pPr lvl="1">
              <a:spcBef>
                <a:spcPts val="0"/>
              </a:spcBef>
            </a:pPr>
            <a:r>
              <a:rPr lang="en-US" sz="4000" dirty="0" smtClean="0">
                <a:solidFill>
                  <a:srgbClr val="000063"/>
                </a:solidFill>
              </a:rPr>
              <a:t>Hosts became partners to shut down rumors and manage expectations</a:t>
            </a:r>
          </a:p>
          <a:p>
            <a:pPr>
              <a:spcBef>
                <a:spcPts val="0"/>
              </a:spcBef>
            </a:pPr>
            <a:r>
              <a:rPr lang="en-US" sz="4000" dirty="0" smtClean="0">
                <a:solidFill>
                  <a:schemeClr val="bg1"/>
                </a:solidFill>
              </a:rPr>
              <a:t>Local government</a:t>
            </a:r>
          </a:p>
          <a:p>
            <a:pPr lvl="1">
              <a:spcBef>
                <a:spcPts val="0"/>
              </a:spcBef>
            </a:pPr>
            <a:r>
              <a:rPr lang="en-US" sz="4000" dirty="0" smtClean="0">
                <a:solidFill>
                  <a:schemeClr val="bg1"/>
                </a:solidFill>
              </a:rPr>
              <a:t>Outreach to Carolinian population</a:t>
            </a:r>
          </a:p>
          <a:p>
            <a:pPr>
              <a:spcBef>
                <a:spcPts val="0"/>
              </a:spcBef>
            </a:pPr>
            <a:r>
              <a:rPr lang="en-US" sz="4000" dirty="0" smtClean="0">
                <a:solidFill>
                  <a:schemeClr val="bg1"/>
                </a:solidFill>
              </a:rPr>
              <a:t>Private Sector</a:t>
            </a:r>
          </a:p>
          <a:p>
            <a:pPr lvl="1">
              <a:spcBef>
                <a:spcPts val="0"/>
              </a:spcBef>
            </a:pPr>
            <a:r>
              <a:rPr lang="en-US" sz="4000" dirty="0" smtClean="0">
                <a:solidFill>
                  <a:schemeClr val="bg1"/>
                </a:solidFill>
              </a:rPr>
              <a:t>Bank workarounds to get funding to eligible minors</a:t>
            </a:r>
          </a:p>
          <a:p>
            <a:pPr lvl="1"/>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35</a:t>
            </a:fld>
            <a:endParaRPr lang="en-US" dirty="0"/>
          </a:p>
        </p:txBody>
      </p:sp>
    </p:spTree>
    <p:extLst>
      <p:ext uri="{BB962C8B-B14F-4D97-AF65-F5344CB8AC3E}">
        <p14:creationId xmlns:p14="http://schemas.microsoft.com/office/powerpoint/2010/main" val="164647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8" y="304800"/>
            <a:ext cx="11950699" cy="1261110"/>
          </a:xfrm>
        </p:spPr>
        <p:txBody>
          <a:bodyPr/>
          <a:lstStyle/>
          <a:p>
            <a:r>
              <a:rPr lang="en-US" dirty="0" smtClean="0"/>
              <a:t>Social Media Outreach</a:t>
            </a:r>
            <a:endParaRPr lang="en-US" dirty="0"/>
          </a:p>
        </p:txBody>
      </p:sp>
      <p:sp>
        <p:nvSpPr>
          <p:cNvPr id="3" name="Content Placeholder 2"/>
          <p:cNvSpPr>
            <a:spLocks noGrp="1"/>
          </p:cNvSpPr>
          <p:nvPr>
            <p:ph idx="1"/>
          </p:nvPr>
        </p:nvSpPr>
        <p:spPr>
          <a:xfrm>
            <a:off x="731520" y="1752600"/>
            <a:ext cx="13167360" cy="5431156"/>
          </a:xfrm>
        </p:spPr>
        <p:txBody>
          <a:bodyPr/>
          <a:lstStyle/>
          <a:p>
            <a:r>
              <a:rPr lang="en-US" dirty="0" smtClean="0">
                <a:solidFill>
                  <a:schemeClr val="bg1"/>
                </a:solidFill>
              </a:rPr>
              <a:t>CNMI JIC Facebook Page—developed for response.  </a:t>
            </a:r>
            <a:r>
              <a:rPr lang="en-US" dirty="0">
                <a:solidFill>
                  <a:schemeClr val="bg1"/>
                </a:solidFill>
              </a:rPr>
              <a:t>M</a:t>
            </a:r>
            <a:r>
              <a:rPr lang="en-US" dirty="0" smtClean="0">
                <a:solidFill>
                  <a:schemeClr val="bg1"/>
                </a:solidFill>
              </a:rPr>
              <a:t>anaged by CNMI PIOs, co-located with FEMA EA to collaborate quickly on hot issues.</a:t>
            </a:r>
          </a:p>
          <a:p>
            <a:pPr lvl="1"/>
            <a:r>
              <a:rPr lang="en-US" dirty="0" smtClean="0">
                <a:solidFill>
                  <a:schemeClr val="bg1"/>
                </a:solidFill>
              </a:rPr>
              <a:t>Interactive platform: respond to concerns from the public (Housing inspector example)</a:t>
            </a:r>
          </a:p>
          <a:p>
            <a:pPr lvl="1"/>
            <a:r>
              <a:rPr lang="en-US" dirty="0" smtClean="0">
                <a:solidFill>
                  <a:schemeClr val="bg1"/>
                </a:solidFill>
              </a:rPr>
              <a:t>Great way to distribute informational flyers</a:t>
            </a:r>
          </a:p>
          <a:p>
            <a:pPr lvl="1"/>
            <a:r>
              <a:rPr lang="en-US" dirty="0" smtClean="0">
                <a:solidFill>
                  <a:schemeClr val="bg1"/>
                </a:solidFill>
              </a:rPr>
              <a:t>Disseminate emergency shelter information for continuing severe weather</a:t>
            </a:r>
          </a:p>
          <a:p>
            <a:pPr lvl="1"/>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36</a:t>
            </a:fld>
            <a:endParaRPr lang="en-US" dirty="0"/>
          </a:p>
        </p:txBody>
      </p:sp>
    </p:spTree>
    <p:extLst>
      <p:ext uri="{BB962C8B-B14F-4D97-AF65-F5344CB8AC3E}">
        <p14:creationId xmlns:p14="http://schemas.microsoft.com/office/powerpoint/2010/main" val="4161272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1706880" y="2011684"/>
            <a:ext cx="11216640" cy="4057650"/>
          </a:xfrm>
          <a:prstGeom prst="rect">
            <a:avLst/>
          </a:prstGeom>
          <a:noFill/>
          <a:ln w="9525">
            <a:noFill/>
            <a:round/>
            <a:headEnd/>
            <a:tailEnd/>
          </a:ln>
        </p:spPr>
      </p:pic>
      <p:sp>
        <p:nvSpPr>
          <p:cNvPr id="5" name="Slide Number Placeholder 10"/>
          <p:cNvSpPr>
            <a:spLocks noGrp="1"/>
          </p:cNvSpPr>
          <p:nvPr>
            <p:ph type="sldNum" sz="quarter" idx="10"/>
          </p:nvPr>
        </p:nvSpPr>
        <p:spPr>
          <a:xfrm>
            <a:off x="14142720" y="7851507"/>
            <a:ext cx="731520" cy="378093"/>
          </a:xfrm>
        </p:spPr>
        <p:txBody>
          <a:bodyPr/>
          <a:lstStyle/>
          <a:p>
            <a:pPr>
              <a:defRPr/>
            </a:pPr>
            <a:fld id="{19D947DE-37FF-4D82-9165-057ECBDC697C}" type="slidenum">
              <a:rPr lang="en-US" smtClean="0">
                <a:solidFill>
                  <a:srgbClr val="000000"/>
                </a:solidFill>
              </a:rPr>
              <a:pPr>
                <a:defRPr/>
              </a:pPr>
              <a:t>37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2"/>
                </a:solidFill>
                <a:latin typeface="Arial" charset="0"/>
              </a:defRPr>
            </a:lvl1pPr>
            <a:lvl2pPr marL="1061304" indent="-408194">
              <a:defRPr sz="2300" b="1">
                <a:solidFill>
                  <a:schemeClr val="tx2"/>
                </a:solidFill>
                <a:latin typeface="Arial" charset="0"/>
              </a:defRPr>
            </a:lvl2pPr>
            <a:lvl3pPr marL="1632776" indent="-326555">
              <a:defRPr sz="2300" b="1">
                <a:solidFill>
                  <a:schemeClr val="tx2"/>
                </a:solidFill>
                <a:latin typeface="Arial" charset="0"/>
              </a:defRPr>
            </a:lvl3pPr>
            <a:lvl4pPr marL="2285886" indent="-326555">
              <a:defRPr sz="2300" b="1">
                <a:solidFill>
                  <a:schemeClr val="tx2"/>
                </a:solidFill>
                <a:latin typeface="Arial" charset="0"/>
              </a:defRPr>
            </a:lvl4pPr>
            <a:lvl5pPr marL="2938996" indent="-326555">
              <a:defRPr sz="2300" b="1">
                <a:solidFill>
                  <a:schemeClr val="tx2"/>
                </a:solidFill>
                <a:latin typeface="Arial" charset="0"/>
              </a:defRPr>
            </a:lvl5pPr>
            <a:lvl6pPr marL="3592106" indent="-326555" algn="ctr" eaLnBrk="0" fontAlgn="base" hangingPunct="0">
              <a:spcBef>
                <a:spcPct val="0"/>
              </a:spcBef>
              <a:spcAft>
                <a:spcPct val="0"/>
              </a:spcAft>
              <a:defRPr sz="2300" b="1">
                <a:solidFill>
                  <a:schemeClr val="tx2"/>
                </a:solidFill>
                <a:latin typeface="Arial" charset="0"/>
              </a:defRPr>
            </a:lvl6pPr>
            <a:lvl7pPr marL="4245216" indent="-326555" algn="ctr" eaLnBrk="0" fontAlgn="base" hangingPunct="0">
              <a:spcBef>
                <a:spcPct val="0"/>
              </a:spcBef>
              <a:spcAft>
                <a:spcPct val="0"/>
              </a:spcAft>
              <a:defRPr sz="2300" b="1">
                <a:solidFill>
                  <a:schemeClr val="tx2"/>
                </a:solidFill>
                <a:latin typeface="Arial" charset="0"/>
              </a:defRPr>
            </a:lvl7pPr>
            <a:lvl8pPr marL="4898327" indent="-326555" algn="ctr" eaLnBrk="0" fontAlgn="base" hangingPunct="0">
              <a:spcBef>
                <a:spcPct val="0"/>
              </a:spcBef>
              <a:spcAft>
                <a:spcPct val="0"/>
              </a:spcAft>
              <a:defRPr sz="2300" b="1">
                <a:solidFill>
                  <a:schemeClr val="tx2"/>
                </a:solidFill>
                <a:latin typeface="Arial" charset="0"/>
              </a:defRPr>
            </a:lvl8pPr>
            <a:lvl9pPr marL="5551437" indent="-326555" algn="ctr" eaLnBrk="0" fontAlgn="base" hangingPunct="0">
              <a:spcBef>
                <a:spcPct val="0"/>
              </a:spcBef>
              <a:spcAft>
                <a:spcPct val="0"/>
              </a:spcAft>
              <a:defRPr sz="2300" b="1">
                <a:solidFill>
                  <a:schemeClr val="tx2"/>
                </a:solidFill>
                <a:latin typeface="Arial" charset="0"/>
              </a:defRPr>
            </a:lvl9pPr>
          </a:lstStyle>
          <a:p>
            <a:fld id="{51747CBF-BF0E-4B30-AB7C-094051C3B235}" type="slidenum">
              <a:rPr lang="en-US" altLang="en-US" sz="1600" b="0">
                <a:solidFill>
                  <a:srgbClr val="B0B1B3"/>
                </a:solidFill>
              </a:rPr>
              <a:pPr/>
              <a:t>4</a:t>
            </a:fld>
            <a:endParaRPr lang="en-US" altLang="en-US" sz="1600" b="0">
              <a:solidFill>
                <a:srgbClr val="B0B1B3"/>
              </a:solidFill>
            </a:endParaRPr>
          </a:p>
        </p:txBody>
      </p:sp>
      <p:sp>
        <p:nvSpPr>
          <p:cNvPr id="14339" name="Rectangle 2"/>
          <p:cNvSpPr>
            <a:spLocks noGrp="1" noChangeArrowheads="1"/>
          </p:cNvSpPr>
          <p:nvPr>
            <p:ph type="title"/>
          </p:nvPr>
        </p:nvSpPr>
        <p:spPr>
          <a:xfrm>
            <a:off x="487680" y="240031"/>
            <a:ext cx="11950701" cy="1261110"/>
          </a:xfrm>
        </p:spPr>
        <p:txBody>
          <a:bodyPr anchor="t"/>
          <a:lstStyle/>
          <a:p>
            <a:r>
              <a:rPr lang="en-US" altLang="en-US" dirty="0" smtClean="0"/>
              <a:t>Mission Execution: </a:t>
            </a:r>
            <a:r>
              <a:rPr lang="en-US" altLang="en-US" i="1" dirty="0" smtClean="0"/>
              <a:t>Response</a:t>
            </a:r>
          </a:p>
        </p:txBody>
      </p:sp>
      <p:sp>
        <p:nvSpPr>
          <p:cNvPr id="14340" name="Rectangle 3"/>
          <p:cNvSpPr>
            <a:spLocks noGrp="1" noChangeArrowheads="1"/>
          </p:cNvSpPr>
          <p:nvPr>
            <p:ph type="body" sz="half" idx="2"/>
          </p:nvPr>
        </p:nvSpPr>
        <p:spPr bwMode="auto">
          <a:xfrm>
            <a:off x="6367779" y="2133600"/>
            <a:ext cx="7119621" cy="3931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marL="247185" indent="-247185">
              <a:lnSpc>
                <a:spcPct val="80000"/>
              </a:lnSpc>
              <a:buClr>
                <a:srgbClr val="C00000"/>
              </a:buClr>
            </a:pPr>
            <a:r>
              <a:rPr lang="en-US" altLang="en-US" dirty="0" smtClean="0">
                <a:solidFill>
                  <a:srgbClr val="000063"/>
                </a:solidFill>
                <a:latin typeface="+mj-lt"/>
              </a:rPr>
              <a:t>Operations Management </a:t>
            </a:r>
          </a:p>
          <a:p>
            <a:pPr marL="730121" lvl="1" indent="-247185">
              <a:lnSpc>
                <a:spcPct val="80000"/>
              </a:lnSpc>
              <a:buClr>
                <a:srgbClr val="C00000"/>
              </a:buClr>
            </a:pPr>
            <a:r>
              <a:rPr lang="en-US" altLang="en-US" dirty="0" smtClean="0">
                <a:solidFill>
                  <a:srgbClr val="000063"/>
                </a:solidFill>
                <a:latin typeface="+mj-lt"/>
              </a:rPr>
              <a:t>Interoperable all-hazards response system</a:t>
            </a:r>
          </a:p>
          <a:p>
            <a:pPr marL="730121" lvl="1" indent="-247185">
              <a:lnSpc>
                <a:spcPct val="80000"/>
              </a:lnSpc>
              <a:buClr>
                <a:srgbClr val="C00000"/>
              </a:buClr>
            </a:pPr>
            <a:r>
              <a:rPr lang="en-US" altLang="en-US" dirty="0" smtClean="0">
                <a:solidFill>
                  <a:srgbClr val="000063"/>
                </a:solidFill>
                <a:latin typeface="+mj-lt"/>
              </a:rPr>
              <a:t>Information Exchange</a:t>
            </a:r>
          </a:p>
          <a:p>
            <a:pPr marL="247185" indent="-247185">
              <a:lnSpc>
                <a:spcPct val="80000"/>
              </a:lnSpc>
              <a:buClr>
                <a:srgbClr val="C00000"/>
              </a:buClr>
            </a:pPr>
            <a:r>
              <a:rPr lang="en-US" altLang="en-US" dirty="0" smtClean="0">
                <a:solidFill>
                  <a:srgbClr val="000063"/>
                </a:solidFill>
                <a:latin typeface="+mj-lt"/>
              </a:rPr>
              <a:t>Field Operations</a:t>
            </a:r>
          </a:p>
          <a:p>
            <a:pPr marL="730121" lvl="1" indent="-247185">
              <a:lnSpc>
                <a:spcPct val="80000"/>
              </a:lnSpc>
              <a:buClr>
                <a:srgbClr val="C00000"/>
              </a:buClr>
            </a:pPr>
            <a:r>
              <a:rPr lang="en-US" altLang="en-US" dirty="0" smtClean="0">
                <a:solidFill>
                  <a:srgbClr val="000063"/>
                </a:solidFill>
                <a:latin typeface="+mj-lt"/>
              </a:rPr>
              <a:t>IMAT/USAR</a:t>
            </a:r>
          </a:p>
          <a:p>
            <a:pPr marL="730121" lvl="1" indent="-247185">
              <a:lnSpc>
                <a:spcPct val="80000"/>
              </a:lnSpc>
              <a:buClr>
                <a:srgbClr val="C00000"/>
              </a:buClr>
            </a:pPr>
            <a:r>
              <a:rPr lang="en-US" altLang="en-US" dirty="0" smtClean="0">
                <a:solidFill>
                  <a:srgbClr val="000063"/>
                </a:solidFill>
                <a:latin typeface="+mj-lt"/>
              </a:rPr>
              <a:t>Coordinate Other Federal Agency operations</a:t>
            </a:r>
          </a:p>
          <a:p>
            <a:pPr marL="247185" indent="-247185">
              <a:lnSpc>
                <a:spcPct val="80000"/>
              </a:lnSpc>
              <a:buClr>
                <a:srgbClr val="C00000"/>
              </a:buClr>
            </a:pPr>
            <a:r>
              <a:rPr lang="en-US" altLang="en-US" dirty="0" smtClean="0">
                <a:solidFill>
                  <a:srgbClr val="000063"/>
                </a:solidFill>
                <a:latin typeface="+mj-lt"/>
              </a:rPr>
              <a:t>Disaster Logistics and Support</a:t>
            </a:r>
          </a:p>
          <a:p>
            <a:pPr marL="730121" lvl="1" indent="-247185">
              <a:lnSpc>
                <a:spcPct val="80000"/>
              </a:lnSpc>
              <a:buClr>
                <a:srgbClr val="C00000"/>
              </a:buClr>
            </a:pPr>
            <a:r>
              <a:rPr lang="en-US" altLang="en-US" dirty="0" smtClean="0">
                <a:solidFill>
                  <a:srgbClr val="000063"/>
                </a:solidFill>
                <a:latin typeface="+mj-lt"/>
              </a:rPr>
              <a:t>Strategically-located warehouses</a:t>
            </a:r>
          </a:p>
          <a:p>
            <a:pPr marL="730121" lvl="1" indent="-247185">
              <a:lnSpc>
                <a:spcPct val="80000"/>
              </a:lnSpc>
              <a:buClr>
                <a:srgbClr val="C00000"/>
              </a:buClr>
            </a:pPr>
            <a:r>
              <a:rPr lang="en-US" altLang="en-US" dirty="0" smtClean="0">
                <a:solidFill>
                  <a:srgbClr val="000063"/>
                </a:solidFill>
                <a:latin typeface="+mj-lt"/>
              </a:rPr>
              <a:t>Prepackaged supplies</a:t>
            </a:r>
          </a:p>
          <a:p>
            <a:pPr marL="730121" lvl="1" indent="-247185">
              <a:lnSpc>
                <a:spcPct val="80000"/>
              </a:lnSpc>
              <a:buClr>
                <a:srgbClr val="C00000"/>
              </a:buClr>
            </a:pPr>
            <a:r>
              <a:rPr lang="en-US" altLang="en-US" dirty="0" smtClean="0">
                <a:solidFill>
                  <a:srgbClr val="000063"/>
                </a:solidFill>
                <a:latin typeface="+mj-lt"/>
              </a:rPr>
              <a:t>Mobile Emergency Response Vehicles </a:t>
            </a:r>
          </a:p>
        </p:txBody>
      </p:sp>
      <p:sp>
        <p:nvSpPr>
          <p:cNvPr id="840709" name="Rectangle 5"/>
          <p:cNvSpPr>
            <a:spLocks noChangeArrowheads="1"/>
          </p:cNvSpPr>
          <p:nvPr/>
        </p:nvSpPr>
        <p:spPr bwMode="grayWhite">
          <a:xfrm>
            <a:off x="1219200" y="1188720"/>
            <a:ext cx="11582400" cy="532007"/>
          </a:xfrm>
          <a:prstGeom prst="rect">
            <a:avLst/>
          </a:prstGeom>
          <a:noFill/>
          <a:ln w="508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130622" tIns="65311" rIns="130622" bIns="65311">
            <a:spAutoFit/>
          </a:bodyPr>
          <a:lstStyle>
            <a:lvl1pPr>
              <a:defRPr sz="1600" b="1">
                <a:solidFill>
                  <a:schemeClr val="tx2"/>
                </a:solidFill>
                <a:latin typeface="Arial" charset="0"/>
              </a:defRPr>
            </a:lvl1pPr>
            <a:lvl2pPr marL="742950" indent="-285750">
              <a:defRPr sz="1600" b="1">
                <a:solidFill>
                  <a:schemeClr val="tx2"/>
                </a:solidFill>
                <a:latin typeface="Arial" charset="0"/>
              </a:defRPr>
            </a:lvl2pPr>
            <a:lvl3pPr marL="1143000" indent="-228600">
              <a:defRPr sz="1600" b="1">
                <a:solidFill>
                  <a:schemeClr val="tx2"/>
                </a:solidFill>
                <a:latin typeface="Arial" charset="0"/>
              </a:defRPr>
            </a:lvl3pPr>
            <a:lvl4pPr marL="1600200" indent="-228600">
              <a:defRPr sz="1600" b="1">
                <a:solidFill>
                  <a:schemeClr val="tx2"/>
                </a:solidFill>
                <a:latin typeface="Arial" charset="0"/>
              </a:defRPr>
            </a:lvl4pPr>
            <a:lvl5pPr marL="2057400" indent="-228600">
              <a:defRPr sz="1600" b="1">
                <a:solidFill>
                  <a:schemeClr val="tx2"/>
                </a:solidFill>
                <a:latin typeface="Arial" charset="0"/>
              </a:defRPr>
            </a:lvl5pPr>
            <a:lvl6pPr marL="2514600" indent="-228600" algn="ctr" eaLnBrk="0" fontAlgn="base" hangingPunct="0">
              <a:spcBef>
                <a:spcPct val="0"/>
              </a:spcBef>
              <a:spcAft>
                <a:spcPct val="0"/>
              </a:spcAft>
              <a:defRPr sz="1600" b="1">
                <a:solidFill>
                  <a:schemeClr val="tx2"/>
                </a:solidFill>
                <a:latin typeface="Arial" charset="0"/>
              </a:defRPr>
            </a:lvl6pPr>
            <a:lvl7pPr marL="2971800" indent="-228600" algn="ctr" eaLnBrk="0" fontAlgn="base" hangingPunct="0">
              <a:spcBef>
                <a:spcPct val="0"/>
              </a:spcBef>
              <a:spcAft>
                <a:spcPct val="0"/>
              </a:spcAft>
              <a:defRPr sz="1600" b="1">
                <a:solidFill>
                  <a:schemeClr val="tx2"/>
                </a:solidFill>
                <a:latin typeface="Arial" charset="0"/>
              </a:defRPr>
            </a:lvl7pPr>
            <a:lvl8pPr marL="3429000" indent="-228600" algn="ctr" eaLnBrk="0" fontAlgn="base" hangingPunct="0">
              <a:spcBef>
                <a:spcPct val="0"/>
              </a:spcBef>
              <a:spcAft>
                <a:spcPct val="0"/>
              </a:spcAft>
              <a:defRPr sz="1600" b="1">
                <a:solidFill>
                  <a:schemeClr val="tx2"/>
                </a:solidFill>
                <a:latin typeface="Arial" charset="0"/>
              </a:defRPr>
            </a:lvl8pPr>
            <a:lvl9pPr marL="3886200" indent="-228600" algn="ctr" eaLnBrk="0" fontAlgn="base" hangingPunct="0">
              <a:spcBef>
                <a:spcPct val="0"/>
              </a:spcBef>
              <a:spcAft>
                <a:spcPct val="0"/>
              </a:spcAft>
              <a:defRPr sz="1600" b="1">
                <a:solidFill>
                  <a:schemeClr val="tx2"/>
                </a:solidFill>
                <a:latin typeface="Arial" charset="0"/>
              </a:defRPr>
            </a:lvl9pPr>
          </a:lstStyle>
          <a:p>
            <a:r>
              <a:rPr lang="en-US" altLang="en-US" sz="2600" dirty="0"/>
              <a:t>Plan, manage, coordinate, support and lead federal disaster operations.</a:t>
            </a:r>
          </a:p>
        </p:txBody>
      </p:sp>
      <p:pic>
        <p:nvPicPr>
          <p:cNvPr id="840713" name="Picture 9" descr="149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2286000"/>
            <a:ext cx="36576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714" name="Picture 10" descr="ROC1DISP"/>
          <p:cNvPicPr>
            <a:picLocks noChangeAspect="1" noChangeArrowheads="1"/>
          </p:cNvPicPr>
          <p:nvPr/>
        </p:nvPicPr>
        <p:blipFill>
          <a:blip r:embed="rId4">
            <a:extLst>
              <a:ext uri="{28A0092B-C50C-407E-A947-70E740481C1C}">
                <a14:useLocalDpi xmlns:a14="http://schemas.microsoft.com/office/drawing/2010/main" val="0"/>
              </a:ext>
            </a:extLst>
          </a:blip>
          <a:srcRect t="3876" b="26250"/>
          <a:stretch>
            <a:fillRect/>
          </a:stretch>
        </p:blipFill>
        <p:spPr bwMode="auto">
          <a:xfrm>
            <a:off x="2560320" y="4572000"/>
            <a:ext cx="3657600"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613338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40713"/>
                                        </p:tgtEl>
                                        <p:attrNameLst>
                                          <p:attrName>style.visibility</p:attrName>
                                        </p:attrNameLst>
                                      </p:cBhvr>
                                      <p:to>
                                        <p:strVal val="visible"/>
                                      </p:to>
                                    </p:set>
                                    <p:anim calcmode="lin" valueType="num">
                                      <p:cBhvr>
                                        <p:cTn id="7" dur="2000" fill="hold"/>
                                        <p:tgtEl>
                                          <p:spTgt spid="840713"/>
                                        </p:tgtEl>
                                        <p:attrNameLst>
                                          <p:attrName>ppt_w</p:attrName>
                                        </p:attrNameLst>
                                      </p:cBhvr>
                                      <p:tavLst>
                                        <p:tav tm="0">
                                          <p:val>
                                            <p:fltVal val="0"/>
                                          </p:val>
                                        </p:tav>
                                        <p:tav tm="100000">
                                          <p:val>
                                            <p:strVal val="#ppt_w"/>
                                          </p:val>
                                        </p:tav>
                                      </p:tavLst>
                                    </p:anim>
                                    <p:anim calcmode="lin" valueType="num">
                                      <p:cBhvr>
                                        <p:cTn id="8" dur="2000" fill="hold"/>
                                        <p:tgtEl>
                                          <p:spTgt spid="840713"/>
                                        </p:tgtEl>
                                        <p:attrNameLst>
                                          <p:attrName>ppt_h</p:attrName>
                                        </p:attrNameLst>
                                      </p:cBhvr>
                                      <p:tavLst>
                                        <p:tav tm="0">
                                          <p:val>
                                            <p:fltVal val="0"/>
                                          </p:val>
                                        </p:tav>
                                        <p:tav tm="100000">
                                          <p:val>
                                            <p:strVal val="#ppt_h"/>
                                          </p:val>
                                        </p:tav>
                                      </p:tavLst>
                                    </p:anim>
                                    <p:animEffect transition="in" filter="fade">
                                      <p:cBhvr>
                                        <p:cTn id="9" dur="2000"/>
                                        <p:tgtEl>
                                          <p:spTgt spid="840713"/>
                                        </p:tgtEl>
                                      </p:cBhvr>
                                    </p:animEffect>
                                  </p:childTnLst>
                                </p:cTn>
                              </p:par>
                              <p:par>
                                <p:cTn id="10" presetID="53" presetClass="entr" presetSubtype="0" fill="hold" nodeType="withEffect">
                                  <p:stCondLst>
                                    <p:cond delay="0"/>
                                  </p:stCondLst>
                                  <p:childTnLst>
                                    <p:set>
                                      <p:cBhvr>
                                        <p:cTn id="11" dur="1" fill="hold">
                                          <p:stCondLst>
                                            <p:cond delay="0"/>
                                          </p:stCondLst>
                                        </p:cTn>
                                        <p:tgtEl>
                                          <p:spTgt spid="840714"/>
                                        </p:tgtEl>
                                        <p:attrNameLst>
                                          <p:attrName>style.visibility</p:attrName>
                                        </p:attrNameLst>
                                      </p:cBhvr>
                                      <p:to>
                                        <p:strVal val="visible"/>
                                      </p:to>
                                    </p:set>
                                    <p:anim calcmode="lin" valueType="num">
                                      <p:cBhvr>
                                        <p:cTn id="12" dur="2000" fill="hold"/>
                                        <p:tgtEl>
                                          <p:spTgt spid="840714"/>
                                        </p:tgtEl>
                                        <p:attrNameLst>
                                          <p:attrName>ppt_w</p:attrName>
                                        </p:attrNameLst>
                                      </p:cBhvr>
                                      <p:tavLst>
                                        <p:tav tm="0">
                                          <p:val>
                                            <p:fltVal val="0"/>
                                          </p:val>
                                        </p:tav>
                                        <p:tav tm="100000">
                                          <p:val>
                                            <p:strVal val="#ppt_w"/>
                                          </p:val>
                                        </p:tav>
                                      </p:tavLst>
                                    </p:anim>
                                    <p:anim calcmode="lin" valueType="num">
                                      <p:cBhvr>
                                        <p:cTn id="13" dur="2000" fill="hold"/>
                                        <p:tgtEl>
                                          <p:spTgt spid="840714"/>
                                        </p:tgtEl>
                                        <p:attrNameLst>
                                          <p:attrName>ppt_h</p:attrName>
                                        </p:attrNameLst>
                                      </p:cBhvr>
                                      <p:tavLst>
                                        <p:tav tm="0">
                                          <p:val>
                                            <p:fltVal val="0"/>
                                          </p:val>
                                        </p:tav>
                                        <p:tav tm="100000">
                                          <p:val>
                                            <p:strVal val="#ppt_h"/>
                                          </p:val>
                                        </p:tav>
                                      </p:tavLst>
                                    </p:anim>
                                    <p:animEffect transition="in" filter="fade">
                                      <p:cBhvr>
                                        <p:cTn id="14" dur="2000"/>
                                        <p:tgtEl>
                                          <p:spTgt spid="8407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40709"/>
                                        </p:tgtEl>
                                        <p:attrNameLst>
                                          <p:attrName>style.visibility</p:attrName>
                                        </p:attrNameLst>
                                      </p:cBhvr>
                                      <p:to>
                                        <p:strVal val="visible"/>
                                      </p:to>
                                    </p:set>
                                    <p:animEffect transition="in" filter="dissolve">
                                      <p:cBhvr>
                                        <p:cTn id="19" dur="2000"/>
                                        <p:tgtEl>
                                          <p:spTgt spid="84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1" y="0"/>
            <a:ext cx="11950699" cy="1261110"/>
          </a:xfrm>
        </p:spPr>
        <p:txBody>
          <a:bodyPr/>
          <a:lstStyle/>
          <a:p>
            <a:pPr algn="ctr"/>
            <a:r>
              <a:rPr lang="en-US" dirty="0" smtClean="0"/>
              <a:t>Disaster Declaration Process</a:t>
            </a:r>
            <a:endParaRPr lang="en-US" dirty="0"/>
          </a:p>
        </p:txBody>
      </p:sp>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5</a:t>
            </a:fld>
            <a:endParaRPr lang="en-US" dirty="0"/>
          </a:p>
        </p:txBody>
      </p:sp>
      <p:sp>
        <p:nvSpPr>
          <p:cNvPr id="5" name="Down Arrow 4"/>
          <p:cNvSpPr/>
          <p:nvPr/>
        </p:nvSpPr>
        <p:spPr>
          <a:xfrm>
            <a:off x="1868801" y="1758777"/>
            <a:ext cx="3810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83662" y="1232672"/>
            <a:ext cx="1529586" cy="584775"/>
          </a:xfrm>
          <a:prstGeom prst="rect">
            <a:avLst/>
          </a:prstGeom>
          <a:noFill/>
        </p:spPr>
        <p:txBody>
          <a:bodyPr wrap="none" rtlCol="0">
            <a:spAutoFit/>
          </a:bodyPr>
          <a:lstStyle/>
          <a:p>
            <a:r>
              <a:rPr lang="en-US" sz="3200" dirty="0" smtClean="0">
                <a:solidFill>
                  <a:srgbClr val="000063"/>
                </a:solidFill>
                <a:latin typeface="+mj-lt"/>
              </a:rPr>
              <a:t>Incident</a:t>
            </a:r>
            <a:endParaRPr lang="en-US" sz="3200" dirty="0">
              <a:solidFill>
                <a:srgbClr val="000063"/>
              </a:solidFill>
              <a:latin typeface="+mj-lt"/>
            </a:endParaRPr>
          </a:p>
        </p:txBody>
      </p:sp>
      <p:sp>
        <p:nvSpPr>
          <p:cNvPr id="7" name="TextBox 6"/>
          <p:cNvSpPr txBox="1"/>
          <p:nvPr/>
        </p:nvSpPr>
        <p:spPr>
          <a:xfrm>
            <a:off x="1170078" y="2424318"/>
            <a:ext cx="4925772" cy="954107"/>
          </a:xfrm>
          <a:prstGeom prst="rect">
            <a:avLst/>
          </a:prstGeom>
          <a:noFill/>
        </p:spPr>
        <p:txBody>
          <a:bodyPr wrap="none" rtlCol="0">
            <a:spAutoFit/>
          </a:bodyPr>
          <a:lstStyle/>
          <a:p>
            <a:r>
              <a:rPr lang="en-US" sz="2800" dirty="0" smtClean="0">
                <a:solidFill>
                  <a:srgbClr val="000063"/>
                </a:solidFill>
                <a:latin typeface="+mj-lt"/>
              </a:rPr>
              <a:t>FEMA-State/Tribal </a:t>
            </a:r>
          </a:p>
          <a:p>
            <a:r>
              <a:rPr lang="en-US" sz="2800" dirty="0" smtClean="0">
                <a:solidFill>
                  <a:srgbClr val="000063"/>
                </a:solidFill>
                <a:latin typeface="+mj-lt"/>
              </a:rPr>
              <a:t>Preliminary Damage Assessment</a:t>
            </a:r>
            <a:endParaRPr lang="en-US" sz="2800" dirty="0">
              <a:solidFill>
                <a:srgbClr val="000063"/>
              </a:solidFill>
              <a:latin typeface="+mj-lt"/>
            </a:endParaRPr>
          </a:p>
        </p:txBody>
      </p:sp>
      <p:sp>
        <p:nvSpPr>
          <p:cNvPr id="8" name="TextBox 7"/>
          <p:cNvSpPr txBox="1"/>
          <p:nvPr/>
        </p:nvSpPr>
        <p:spPr>
          <a:xfrm>
            <a:off x="1141725" y="3780303"/>
            <a:ext cx="4870436" cy="523220"/>
          </a:xfrm>
          <a:prstGeom prst="rect">
            <a:avLst/>
          </a:prstGeom>
          <a:noFill/>
        </p:spPr>
        <p:txBody>
          <a:bodyPr wrap="none" rtlCol="0">
            <a:spAutoFit/>
          </a:bodyPr>
          <a:lstStyle/>
          <a:p>
            <a:r>
              <a:rPr lang="en-US" sz="2800" dirty="0" smtClean="0">
                <a:solidFill>
                  <a:srgbClr val="000063"/>
                </a:solidFill>
                <a:latin typeface="+mj-lt"/>
              </a:rPr>
              <a:t>State/Tribal Declaration Request</a:t>
            </a:r>
            <a:endParaRPr lang="en-US" sz="2800" dirty="0">
              <a:solidFill>
                <a:srgbClr val="000063"/>
              </a:solidFill>
              <a:latin typeface="+mj-lt"/>
            </a:endParaRPr>
          </a:p>
        </p:txBody>
      </p:sp>
      <p:sp>
        <p:nvSpPr>
          <p:cNvPr id="9" name="TextBox 8"/>
          <p:cNvSpPr txBox="1"/>
          <p:nvPr/>
        </p:nvSpPr>
        <p:spPr>
          <a:xfrm>
            <a:off x="1170078" y="4780039"/>
            <a:ext cx="3781228" cy="523220"/>
          </a:xfrm>
          <a:prstGeom prst="rect">
            <a:avLst/>
          </a:prstGeom>
          <a:noFill/>
        </p:spPr>
        <p:txBody>
          <a:bodyPr wrap="none" rtlCol="0">
            <a:spAutoFit/>
          </a:bodyPr>
          <a:lstStyle/>
          <a:p>
            <a:r>
              <a:rPr lang="en-US" sz="2800" dirty="0" smtClean="0">
                <a:solidFill>
                  <a:srgbClr val="000063"/>
                </a:solidFill>
                <a:latin typeface="+mj-lt"/>
              </a:rPr>
              <a:t>FEMA Recommendation</a:t>
            </a:r>
          </a:p>
        </p:txBody>
      </p:sp>
      <p:sp>
        <p:nvSpPr>
          <p:cNvPr id="10" name="TextBox 9"/>
          <p:cNvSpPr txBox="1"/>
          <p:nvPr/>
        </p:nvSpPr>
        <p:spPr>
          <a:xfrm>
            <a:off x="1170078" y="5779775"/>
            <a:ext cx="3639138" cy="523220"/>
          </a:xfrm>
          <a:prstGeom prst="rect">
            <a:avLst/>
          </a:prstGeom>
          <a:noFill/>
        </p:spPr>
        <p:txBody>
          <a:bodyPr wrap="none" rtlCol="0">
            <a:spAutoFit/>
          </a:bodyPr>
          <a:lstStyle/>
          <a:p>
            <a:r>
              <a:rPr lang="en-US" sz="2800" dirty="0" smtClean="0">
                <a:solidFill>
                  <a:srgbClr val="000063"/>
                </a:solidFill>
                <a:latin typeface="+mj-lt"/>
              </a:rPr>
              <a:t>Presidential Declaration</a:t>
            </a:r>
          </a:p>
        </p:txBody>
      </p:sp>
      <p:sp>
        <p:nvSpPr>
          <p:cNvPr id="11" name="Down Arrow 10"/>
          <p:cNvSpPr/>
          <p:nvPr/>
        </p:nvSpPr>
        <p:spPr>
          <a:xfrm>
            <a:off x="1885765" y="3352800"/>
            <a:ext cx="3810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868801" y="4277970"/>
            <a:ext cx="3810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868801" y="5285049"/>
            <a:ext cx="3810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e 13"/>
          <p:cNvSpPr/>
          <p:nvPr/>
        </p:nvSpPr>
        <p:spPr>
          <a:xfrm>
            <a:off x="5980091" y="2628991"/>
            <a:ext cx="3581400" cy="2979279"/>
          </a:xfrm>
          <a:prstGeom prst="leftBrace">
            <a:avLst>
              <a:gd name="adj1" fmla="val 8333"/>
              <a:gd name="adj2" fmla="val 4925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681596" y="2833664"/>
            <a:ext cx="5440680" cy="2569934"/>
          </a:xfrm>
          <a:prstGeom prst="rect">
            <a:avLst/>
          </a:prstGeom>
          <a:noFill/>
        </p:spPr>
        <p:txBody>
          <a:bodyPr wrap="square" rtlCol="0">
            <a:spAutoFit/>
          </a:bodyPr>
          <a:lstStyle/>
          <a:p>
            <a:r>
              <a:rPr lang="en-US" dirty="0" smtClean="0">
                <a:solidFill>
                  <a:srgbClr val="000063"/>
                </a:solidFill>
              </a:rPr>
              <a:t>State must show that the disaster:</a:t>
            </a:r>
          </a:p>
          <a:p>
            <a:r>
              <a:rPr lang="en-US" dirty="0" smtClean="0">
                <a:solidFill>
                  <a:srgbClr val="000063"/>
                </a:solidFill>
              </a:rPr>
              <a:t>-Exceeds state and local capabilities</a:t>
            </a:r>
          </a:p>
          <a:p>
            <a:r>
              <a:rPr lang="en-US" dirty="0" smtClean="0">
                <a:solidFill>
                  <a:srgbClr val="000063"/>
                </a:solidFill>
              </a:rPr>
              <a:t>-Fed assistance is necessary to supplement efforts and available resources</a:t>
            </a:r>
          </a:p>
          <a:p>
            <a:r>
              <a:rPr lang="en-US" dirty="0" smtClean="0">
                <a:solidFill>
                  <a:srgbClr val="000063"/>
                </a:solidFill>
              </a:rPr>
              <a:t>-Governor must have executed the state’s emergency management plan</a:t>
            </a:r>
          </a:p>
        </p:txBody>
      </p:sp>
    </p:spTree>
    <p:extLst>
      <p:ext uri="{BB962C8B-B14F-4D97-AF65-F5344CB8AC3E}">
        <p14:creationId xmlns:p14="http://schemas.microsoft.com/office/powerpoint/2010/main" val="89570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2"/>
                </a:solidFill>
                <a:latin typeface="Arial" charset="0"/>
              </a:defRPr>
            </a:lvl1pPr>
            <a:lvl2pPr marL="1061304" indent="-408194">
              <a:defRPr sz="2300" b="1">
                <a:solidFill>
                  <a:schemeClr val="tx2"/>
                </a:solidFill>
                <a:latin typeface="Arial" charset="0"/>
              </a:defRPr>
            </a:lvl2pPr>
            <a:lvl3pPr marL="1632776" indent="-326555">
              <a:defRPr sz="2300" b="1">
                <a:solidFill>
                  <a:schemeClr val="tx2"/>
                </a:solidFill>
                <a:latin typeface="Arial" charset="0"/>
              </a:defRPr>
            </a:lvl3pPr>
            <a:lvl4pPr marL="2285886" indent="-326555">
              <a:defRPr sz="2300" b="1">
                <a:solidFill>
                  <a:schemeClr val="tx2"/>
                </a:solidFill>
                <a:latin typeface="Arial" charset="0"/>
              </a:defRPr>
            </a:lvl4pPr>
            <a:lvl5pPr marL="2938996" indent="-326555">
              <a:defRPr sz="2300" b="1">
                <a:solidFill>
                  <a:schemeClr val="tx2"/>
                </a:solidFill>
                <a:latin typeface="Arial" charset="0"/>
              </a:defRPr>
            </a:lvl5pPr>
            <a:lvl6pPr marL="3592106" indent="-326555" algn="ctr" eaLnBrk="0" fontAlgn="base" hangingPunct="0">
              <a:spcBef>
                <a:spcPct val="0"/>
              </a:spcBef>
              <a:spcAft>
                <a:spcPct val="0"/>
              </a:spcAft>
              <a:defRPr sz="2300" b="1">
                <a:solidFill>
                  <a:schemeClr val="tx2"/>
                </a:solidFill>
                <a:latin typeface="Arial" charset="0"/>
              </a:defRPr>
            </a:lvl6pPr>
            <a:lvl7pPr marL="4245216" indent="-326555" algn="ctr" eaLnBrk="0" fontAlgn="base" hangingPunct="0">
              <a:spcBef>
                <a:spcPct val="0"/>
              </a:spcBef>
              <a:spcAft>
                <a:spcPct val="0"/>
              </a:spcAft>
              <a:defRPr sz="2300" b="1">
                <a:solidFill>
                  <a:schemeClr val="tx2"/>
                </a:solidFill>
                <a:latin typeface="Arial" charset="0"/>
              </a:defRPr>
            </a:lvl7pPr>
            <a:lvl8pPr marL="4898327" indent="-326555" algn="ctr" eaLnBrk="0" fontAlgn="base" hangingPunct="0">
              <a:spcBef>
                <a:spcPct val="0"/>
              </a:spcBef>
              <a:spcAft>
                <a:spcPct val="0"/>
              </a:spcAft>
              <a:defRPr sz="2300" b="1">
                <a:solidFill>
                  <a:schemeClr val="tx2"/>
                </a:solidFill>
                <a:latin typeface="Arial" charset="0"/>
              </a:defRPr>
            </a:lvl8pPr>
            <a:lvl9pPr marL="5551437" indent="-326555" algn="ctr" eaLnBrk="0" fontAlgn="base" hangingPunct="0">
              <a:spcBef>
                <a:spcPct val="0"/>
              </a:spcBef>
              <a:spcAft>
                <a:spcPct val="0"/>
              </a:spcAft>
              <a:defRPr sz="2300" b="1">
                <a:solidFill>
                  <a:schemeClr val="tx2"/>
                </a:solidFill>
                <a:latin typeface="Arial" charset="0"/>
              </a:defRPr>
            </a:lvl9pPr>
          </a:lstStyle>
          <a:p>
            <a:fld id="{27D2D1F4-8284-45DC-B79A-EFBFB2EA8828}" type="slidenum">
              <a:rPr lang="en-US" altLang="en-US" sz="1600" b="0">
                <a:solidFill>
                  <a:srgbClr val="B0B1B3"/>
                </a:solidFill>
              </a:rPr>
              <a:pPr/>
              <a:t>6</a:t>
            </a:fld>
            <a:endParaRPr lang="en-US" altLang="en-US" sz="1600" b="0">
              <a:solidFill>
                <a:srgbClr val="B0B1B3"/>
              </a:solidFill>
            </a:endParaRPr>
          </a:p>
        </p:txBody>
      </p:sp>
      <p:sp>
        <p:nvSpPr>
          <p:cNvPr id="18435" name="Rectangle 2"/>
          <p:cNvSpPr>
            <a:spLocks noGrp="1" noChangeArrowheads="1"/>
          </p:cNvSpPr>
          <p:nvPr>
            <p:ph type="title"/>
          </p:nvPr>
        </p:nvSpPr>
        <p:spPr>
          <a:xfrm>
            <a:off x="505462" y="243841"/>
            <a:ext cx="11950699" cy="1261110"/>
          </a:xfrm>
        </p:spPr>
        <p:txBody>
          <a:bodyPr anchor="t"/>
          <a:lstStyle/>
          <a:p>
            <a:r>
              <a:rPr lang="en-US" altLang="en-US" dirty="0" smtClean="0"/>
              <a:t>Mission Execution: </a:t>
            </a:r>
            <a:r>
              <a:rPr lang="en-US" altLang="en-US" i="1" dirty="0" smtClean="0"/>
              <a:t>Recovery</a:t>
            </a:r>
          </a:p>
        </p:txBody>
      </p:sp>
      <p:sp>
        <p:nvSpPr>
          <p:cNvPr id="18436" name="Rectangle 3"/>
          <p:cNvSpPr>
            <a:spLocks noGrp="1" noChangeArrowheads="1"/>
          </p:cNvSpPr>
          <p:nvPr>
            <p:ph type="body" sz="half" idx="2"/>
          </p:nvPr>
        </p:nvSpPr>
        <p:spPr bwMode="auto">
          <a:xfrm>
            <a:off x="7437121" y="2926080"/>
            <a:ext cx="7119621" cy="1737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marL="247185" indent="-247185">
              <a:buClr>
                <a:srgbClr val="C00000"/>
              </a:buClr>
            </a:pPr>
            <a:r>
              <a:rPr lang="en-US" altLang="en-US" sz="4000" dirty="0" smtClean="0">
                <a:solidFill>
                  <a:srgbClr val="000063"/>
                </a:solidFill>
                <a:latin typeface="+mj-lt"/>
              </a:rPr>
              <a:t> Individual Assistance Program</a:t>
            </a:r>
          </a:p>
          <a:p>
            <a:pPr marL="247185" indent="-247185">
              <a:buClr>
                <a:srgbClr val="C00000"/>
              </a:buClr>
            </a:pPr>
            <a:r>
              <a:rPr lang="en-US" altLang="en-US" sz="4000" dirty="0" smtClean="0">
                <a:solidFill>
                  <a:srgbClr val="000063"/>
                </a:solidFill>
                <a:latin typeface="+mj-lt"/>
              </a:rPr>
              <a:t> Public Assistance Program</a:t>
            </a:r>
          </a:p>
          <a:p>
            <a:pPr marL="247185" indent="-247185">
              <a:buNone/>
            </a:pPr>
            <a:endParaRPr lang="en-US" altLang="en-US" sz="4000" dirty="0">
              <a:solidFill>
                <a:srgbClr val="B0B1B3"/>
              </a:solidFill>
            </a:endParaRPr>
          </a:p>
        </p:txBody>
      </p:sp>
      <p:sp>
        <p:nvSpPr>
          <p:cNvPr id="242695" name="Rectangle 7"/>
          <p:cNvSpPr>
            <a:spLocks noChangeArrowheads="1"/>
          </p:cNvSpPr>
          <p:nvPr/>
        </p:nvSpPr>
        <p:spPr bwMode="grayWhite">
          <a:xfrm>
            <a:off x="609600" y="1277683"/>
            <a:ext cx="11826240" cy="932117"/>
          </a:xfrm>
          <a:prstGeom prst="rect">
            <a:avLst/>
          </a:prstGeom>
          <a:noFill/>
          <a:ln w="508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130622" tIns="65311" rIns="130622" bIns="65311">
            <a:spAutoFit/>
          </a:bodyPr>
          <a:lstStyle>
            <a:lvl1pPr>
              <a:defRPr sz="1600" b="1">
                <a:solidFill>
                  <a:schemeClr val="tx2"/>
                </a:solidFill>
                <a:latin typeface="Arial" charset="0"/>
              </a:defRPr>
            </a:lvl1pPr>
            <a:lvl2pPr marL="742950" indent="-285750">
              <a:defRPr sz="1600" b="1">
                <a:solidFill>
                  <a:schemeClr val="tx2"/>
                </a:solidFill>
                <a:latin typeface="Arial" charset="0"/>
              </a:defRPr>
            </a:lvl2pPr>
            <a:lvl3pPr marL="1143000" indent="-228600">
              <a:defRPr sz="1600" b="1">
                <a:solidFill>
                  <a:schemeClr val="tx2"/>
                </a:solidFill>
                <a:latin typeface="Arial" charset="0"/>
              </a:defRPr>
            </a:lvl3pPr>
            <a:lvl4pPr marL="1600200" indent="-228600">
              <a:defRPr sz="1600" b="1">
                <a:solidFill>
                  <a:schemeClr val="tx2"/>
                </a:solidFill>
                <a:latin typeface="Arial" charset="0"/>
              </a:defRPr>
            </a:lvl4pPr>
            <a:lvl5pPr marL="2057400" indent="-228600">
              <a:defRPr sz="1600" b="1">
                <a:solidFill>
                  <a:schemeClr val="tx2"/>
                </a:solidFill>
                <a:latin typeface="Arial" charset="0"/>
              </a:defRPr>
            </a:lvl5pPr>
            <a:lvl6pPr marL="2514600" indent="-228600" algn="ctr" eaLnBrk="0" fontAlgn="base" hangingPunct="0">
              <a:spcBef>
                <a:spcPct val="0"/>
              </a:spcBef>
              <a:spcAft>
                <a:spcPct val="0"/>
              </a:spcAft>
              <a:defRPr sz="1600" b="1">
                <a:solidFill>
                  <a:schemeClr val="tx2"/>
                </a:solidFill>
                <a:latin typeface="Arial" charset="0"/>
              </a:defRPr>
            </a:lvl6pPr>
            <a:lvl7pPr marL="2971800" indent="-228600" algn="ctr" eaLnBrk="0" fontAlgn="base" hangingPunct="0">
              <a:spcBef>
                <a:spcPct val="0"/>
              </a:spcBef>
              <a:spcAft>
                <a:spcPct val="0"/>
              </a:spcAft>
              <a:defRPr sz="1600" b="1">
                <a:solidFill>
                  <a:schemeClr val="tx2"/>
                </a:solidFill>
                <a:latin typeface="Arial" charset="0"/>
              </a:defRPr>
            </a:lvl7pPr>
            <a:lvl8pPr marL="3429000" indent="-228600" algn="ctr" eaLnBrk="0" fontAlgn="base" hangingPunct="0">
              <a:spcBef>
                <a:spcPct val="0"/>
              </a:spcBef>
              <a:spcAft>
                <a:spcPct val="0"/>
              </a:spcAft>
              <a:defRPr sz="1600" b="1">
                <a:solidFill>
                  <a:schemeClr val="tx2"/>
                </a:solidFill>
                <a:latin typeface="Arial" charset="0"/>
              </a:defRPr>
            </a:lvl8pPr>
            <a:lvl9pPr marL="3886200" indent="-228600" algn="ctr" eaLnBrk="0" fontAlgn="base" hangingPunct="0">
              <a:spcBef>
                <a:spcPct val="0"/>
              </a:spcBef>
              <a:spcAft>
                <a:spcPct val="0"/>
              </a:spcAft>
              <a:defRPr sz="1600" b="1">
                <a:solidFill>
                  <a:schemeClr val="tx2"/>
                </a:solidFill>
                <a:latin typeface="Arial" charset="0"/>
              </a:defRPr>
            </a:lvl9pPr>
          </a:lstStyle>
          <a:p>
            <a:r>
              <a:rPr lang="en-US" altLang="en-US" sz="2600" dirty="0"/>
              <a:t>Return individuals and communities to normal function with minimal suffering and disruption of services.</a:t>
            </a:r>
          </a:p>
        </p:txBody>
      </p:sp>
      <p:pic>
        <p:nvPicPr>
          <p:cNvPr id="242696" name="Picture 8" descr="ok_1101_dr1395_0010a"/>
          <p:cNvPicPr>
            <a:picLocks noChangeAspect="1" noChangeArrowheads="1"/>
          </p:cNvPicPr>
          <p:nvPr/>
        </p:nvPicPr>
        <p:blipFill>
          <a:blip r:embed="rId3">
            <a:extLst>
              <a:ext uri="{28A0092B-C50C-407E-A947-70E740481C1C}">
                <a14:useLocalDpi xmlns:a14="http://schemas.microsoft.com/office/drawing/2010/main" val="0"/>
              </a:ext>
            </a:extLst>
          </a:blip>
          <a:srcRect l="31885" r="4347"/>
          <a:stretch>
            <a:fillRect/>
          </a:stretch>
        </p:blipFill>
        <p:spPr bwMode="auto">
          <a:xfrm>
            <a:off x="3901440" y="4572000"/>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Austell, GA, November 2, 2009 -- A contractor makes repairs to a home flooded during the severe storms and flooding that damaged thousands of Ge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480" y="2667000"/>
            <a:ext cx="4265847" cy="442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3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426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42695"/>
                                        </p:tgtEl>
                                        <p:attrNameLst>
                                          <p:attrName>style.visibility</p:attrName>
                                        </p:attrNameLst>
                                      </p:cBhvr>
                                      <p:to>
                                        <p:strVal val="visible"/>
                                      </p:to>
                                    </p:set>
                                    <p:animEffect transition="in" filter="dissolve">
                                      <p:cBhvr>
                                        <p:cTn id="11" dur="5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2"/>
                </a:solidFill>
                <a:latin typeface="Arial" charset="0"/>
              </a:defRPr>
            </a:lvl1pPr>
            <a:lvl2pPr marL="1061304" indent="-408194">
              <a:defRPr sz="2300" b="1">
                <a:solidFill>
                  <a:schemeClr val="tx2"/>
                </a:solidFill>
                <a:latin typeface="Arial" charset="0"/>
              </a:defRPr>
            </a:lvl2pPr>
            <a:lvl3pPr marL="1632776" indent="-326555">
              <a:defRPr sz="2300" b="1">
                <a:solidFill>
                  <a:schemeClr val="tx2"/>
                </a:solidFill>
                <a:latin typeface="Arial" charset="0"/>
              </a:defRPr>
            </a:lvl3pPr>
            <a:lvl4pPr marL="2285886" indent="-326555">
              <a:defRPr sz="2300" b="1">
                <a:solidFill>
                  <a:schemeClr val="tx2"/>
                </a:solidFill>
                <a:latin typeface="Arial" charset="0"/>
              </a:defRPr>
            </a:lvl4pPr>
            <a:lvl5pPr marL="2938996" indent="-326555">
              <a:defRPr sz="2300" b="1">
                <a:solidFill>
                  <a:schemeClr val="tx2"/>
                </a:solidFill>
                <a:latin typeface="Arial" charset="0"/>
              </a:defRPr>
            </a:lvl5pPr>
            <a:lvl6pPr marL="3592106" indent="-326555" algn="ctr" eaLnBrk="0" fontAlgn="base" hangingPunct="0">
              <a:spcBef>
                <a:spcPct val="0"/>
              </a:spcBef>
              <a:spcAft>
                <a:spcPct val="0"/>
              </a:spcAft>
              <a:defRPr sz="2300" b="1">
                <a:solidFill>
                  <a:schemeClr val="tx2"/>
                </a:solidFill>
                <a:latin typeface="Arial" charset="0"/>
              </a:defRPr>
            </a:lvl6pPr>
            <a:lvl7pPr marL="4245216" indent="-326555" algn="ctr" eaLnBrk="0" fontAlgn="base" hangingPunct="0">
              <a:spcBef>
                <a:spcPct val="0"/>
              </a:spcBef>
              <a:spcAft>
                <a:spcPct val="0"/>
              </a:spcAft>
              <a:defRPr sz="2300" b="1">
                <a:solidFill>
                  <a:schemeClr val="tx2"/>
                </a:solidFill>
                <a:latin typeface="Arial" charset="0"/>
              </a:defRPr>
            </a:lvl7pPr>
            <a:lvl8pPr marL="4898327" indent="-326555" algn="ctr" eaLnBrk="0" fontAlgn="base" hangingPunct="0">
              <a:spcBef>
                <a:spcPct val="0"/>
              </a:spcBef>
              <a:spcAft>
                <a:spcPct val="0"/>
              </a:spcAft>
              <a:defRPr sz="2300" b="1">
                <a:solidFill>
                  <a:schemeClr val="tx2"/>
                </a:solidFill>
                <a:latin typeface="Arial" charset="0"/>
              </a:defRPr>
            </a:lvl8pPr>
            <a:lvl9pPr marL="5551437" indent="-326555" algn="ctr" eaLnBrk="0" fontAlgn="base" hangingPunct="0">
              <a:spcBef>
                <a:spcPct val="0"/>
              </a:spcBef>
              <a:spcAft>
                <a:spcPct val="0"/>
              </a:spcAft>
              <a:defRPr sz="2300" b="1">
                <a:solidFill>
                  <a:schemeClr val="tx2"/>
                </a:solidFill>
                <a:latin typeface="Arial" charset="0"/>
              </a:defRPr>
            </a:lvl9pPr>
          </a:lstStyle>
          <a:p>
            <a:fld id="{6D1BB266-DAA6-48C2-8095-2F7B9CEE9DB0}" type="slidenum">
              <a:rPr lang="en-US" altLang="en-US" sz="1600" b="0">
                <a:solidFill>
                  <a:srgbClr val="B0B1B3"/>
                </a:solidFill>
              </a:rPr>
              <a:pPr/>
              <a:t>7</a:t>
            </a:fld>
            <a:endParaRPr lang="en-US" altLang="en-US" sz="1600" b="0">
              <a:solidFill>
                <a:srgbClr val="B0B1B3"/>
              </a:solidFill>
            </a:endParaRPr>
          </a:p>
        </p:txBody>
      </p:sp>
      <p:sp>
        <p:nvSpPr>
          <p:cNvPr id="19459" name="Rectangle 2"/>
          <p:cNvSpPr>
            <a:spLocks noGrp="1" noChangeArrowheads="1"/>
          </p:cNvSpPr>
          <p:nvPr>
            <p:ph type="title"/>
          </p:nvPr>
        </p:nvSpPr>
        <p:spPr>
          <a:xfrm>
            <a:off x="505462" y="243841"/>
            <a:ext cx="11950699" cy="1261110"/>
          </a:xfrm>
        </p:spPr>
        <p:txBody>
          <a:bodyPr anchor="t"/>
          <a:lstStyle/>
          <a:p>
            <a:r>
              <a:rPr lang="en-US" altLang="en-US" i="1" dirty="0" smtClean="0"/>
              <a:t>Recovery</a:t>
            </a:r>
            <a:r>
              <a:rPr lang="en-US" altLang="en-US" dirty="0" smtClean="0"/>
              <a:t>: Individual Assistance</a:t>
            </a:r>
          </a:p>
        </p:txBody>
      </p:sp>
      <p:sp>
        <p:nvSpPr>
          <p:cNvPr id="19460" name="Rectangle 3"/>
          <p:cNvSpPr>
            <a:spLocks noGrp="1" noChangeArrowheads="1"/>
          </p:cNvSpPr>
          <p:nvPr>
            <p:ph type="body" sz="half" idx="2"/>
          </p:nvPr>
        </p:nvSpPr>
        <p:spPr bwMode="auto">
          <a:xfrm>
            <a:off x="7510781" y="1463040"/>
            <a:ext cx="6631939" cy="5852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marL="247185" indent="-247185">
              <a:buClr>
                <a:srgbClr val="C00000"/>
              </a:buClr>
            </a:pPr>
            <a:r>
              <a:rPr lang="en-US" altLang="en-US" dirty="0" smtClean="0">
                <a:solidFill>
                  <a:srgbClr val="000063"/>
                </a:solidFill>
                <a:latin typeface="+mj-lt"/>
              </a:rPr>
              <a:t>Temporary housing, home repair,  and other needs assistance </a:t>
            </a:r>
          </a:p>
          <a:p>
            <a:pPr marL="247185" indent="-247185">
              <a:buClr>
                <a:srgbClr val="C00000"/>
              </a:buClr>
            </a:pPr>
            <a:r>
              <a:rPr lang="en-US" altLang="en-US" dirty="0" smtClean="0">
                <a:solidFill>
                  <a:srgbClr val="000063"/>
                </a:solidFill>
                <a:latin typeface="+mj-lt"/>
              </a:rPr>
              <a:t>Crisis counseling</a:t>
            </a:r>
          </a:p>
          <a:p>
            <a:pPr marL="247185" indent="-247185">
              <a:buClr>
                <a:srgbClr val="C00000"/>
              </a:buClr>
            </a:pPr>
            <a:r>
              <a:rPr lang="en-US" altLang="en-US" dirty="0" smtClean="0">
                <a:solidFill>
                  <a:srgbClr val="000063"/>
                </a:solidFill>
                <a:latin typeface="+mj-lt"/>
              </a:rPr>
              <a:t>Disaster-related unemployment assistance</a:t>
            </a:r>
          </a:p>
          <a:p>
            <a:pPr marL="247185" indent="-247185">
              <a:buClr>
                <a:srgbClr val="C00000"/>
              </a:buClr>
            </a:pPr>
            <a:r>
              <a:rPr lang="en-US" altLang="en-US" dirty="0" smtClean="0">
                <a:solidFill>
                  <a:srgbClr val="000063"/>
                </a:solidFill>
                <a:latin typeface="+mj-lt"/>
              </a:rPr>
              <a:t>Legal aid</a:t>
            </a:r>
          </a:p>
          <a:p>
            <a:pPr marL="247185" indent="-247185"/>
            <a:endParaRPr lang="en-US" altLang="en-US" dirty="0" smtClean="0">
              <a:solidFill>
                <a:srgbClr val="B0B1B3"/>
              </a:solidFill>
            </a:endParaRPr>
          </a:p>
        </p:txBody>
      </p:sp>
      <p:pic>
        <p:nvPicPr>
          <p:cNvPr id="263178" name="Picture 10" descr="ny_wtc_540"/>
          <p:cNvPicPr>
            <a:picLocks noChangeAspect="1" noChangeArrowheads="1"/>
          </p:cNvPicPr>
          <p:nvPr/>
        </p:nvPicPr>
        <p:blipFill>
          <a:blip r:embed="rId3">
            <a:extLst>
              <a:ext uri="{28A0092B-C50C-407E-A947-70E740481C1C}">
                <a14:useLocalDpi xmlns:a14="http://schemas.microsoft.com/office/drawing/2010/main" val="0"/>
              </a:ext>
            </a:extLst>
          </a:blip>
          <a:srcRect l="10001" r="3400"/>
          <a:stretch>
            <a:fillRect/>
          </a:stretch>
        </p:blipFill>
        <p:spPr bwMode="auto">
          <a:xfrm>
            <a:off x="2926080" y="4297680"/>
            <a:ext cx="377952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Photograph by Patsy Lynch taken on 12/16/2005 in Mississipp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63040"/>
            <a:ext cx="493776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228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63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2"/>
                </a:solidFill>
                <a:latin typeface="Arial" charset="0"/>
              </a:defRPr>
            </a:lvl1pPr>
            <a:lvl2pPr marL="1061304" indent="-408194">
              <a:defRPr sz="2300" b="1">
                <a:solidFill>
                  <a:schemeClr val="tx2"/>
                </a:solidFill>
                <a:latin typeface="Arial" charset="0"/>
              </a:defRPr>
            </a:lvl2pPr>
            <a:lvl3pPr marL="1632776" indent="-326555">
              <a:defRPr sz="2300" b="1">
                <a:solidFill>
                  <a:schemeClr val="tx2"/>
                </a:solidFill>
                <a:latin typeface="Arial" charset="0"/>
              </a:defRPr>
            </a:lvl3pPr>
            <a:lvl4pPr marL="2285886" indent="-326555">
              <a:defRPr sz="2300" b="1">
                <a:solidFill>
                  <a:schemeClr val="tx2"/>
                </a:solidFill>
                <a:latin typeface="Arial" charset="0"/>
              </a:defRPr>
            </a:lvl4pPr>
            <a:lvl5pPr marL="2938996" indent="-326555">
              <a:defRPr sz="2300" b="1">
                <a:solidFill>
                  <a:schemeClr val="tx2"/>
                </a:solidFill>
                <a:latin typeface="Arial" charset="0"/>
              </a:defRPr>
            </a:lvl5pPr>
            <a:lvl6pPr marL="3592106" indent="-326555" algn="ctr" eaLnBrk="0" fontAlgn="base" hangingPunct="0">
              <a:spcBef>
                <a:spcPct val="0"/>
              </a:spcBef>
              <a:spcAft>
                <a:spcPct val="0"/>
              </a:spcAft>
              <a:defRPr sz="2300" b="1">
                <a:solidFill>
                  <a:schemeClr val="tx2"/>
                </a:solidFill>
                <a:latin typeface="Arial" charset="0"/>
              </a:defRPr>
            </a:lvl6pPr>
            <a:lvl7pPr marL="4245216" indent="-326555" algn="ctr" eaLnBrk="0" fontAlgn="base" hangingPunct="0">
              <a:spcBef>
                <a:spcPct val="0"/>
              </a:spcBef>
              <a:spcAft>
                <a:spcPct val="0"/>
              </a:spcAft>
              <a:defRPr sz="2300" b="1">
                <a:solidFill>
                  <a:schemeClr val="tx2"/>
                </a:solidFill>
                <a:latin typeface="Arial" charset="0"/>
              </a:defRPr>
            </a:lvl7pPr>
            <a:lvl8pPr marL="4898327" indent="-326555" algn="ctr" eaLnBrk="0" fontAlgn="base" hangingPunct="0">
              <a:spcBef>
                <a:spcPct val="0"/>
              </a:spcBef>
              <a:spcAft>
                <a:spcPct val="0"/>
              </a:spcAft>
              <a:defRPr sz="2300" b="1">
                <a:solidFill>
                  <a:schemeClr val="tx2"/>
                </a:solidFill>
                <a:latin typeface="Arial" charset="0"/>
              </a:defRPr>
            </a:lvl8pPr>
            <a:lvl9pPr marL="5551437" indent="-326555" algn="ctr" eaLnBrk="0" fontAlgn="base" hangingPunct="0">
              <a:spcBef>
                <a:spcPct val="0"/>
              </a:spcBef>
              <a:spcAft>
                <a:spcPct val="0"/>
              </a:spcAft>
              <a:defRPr sz="2300" b="1">
                <a:solidFill>
                  <a:schemeClr val="tx2"/>
                </a:solidFill>
                <a:latin typeface="Arial" charset="0"/>
              </a:defRPr>
            </a:lvl9pPr>
          </a:lstStyle>
          <a:p>
            <a:fld id="{278FC6EA-54C6-49D1-A0F1-39281A9E21E9}" type="slidenum">
              <a:rPr lang="en-US" altLang="en-US" sz="1600" b="0">
                <a:solidFill>
                  <a:srgbClr val="B0B1B3"/>
                </a:solidFill>
              </a:rPr>
              <a:pPr/>
              <a:t>8</a:t>
            </a:fld>
            <a:endParaRPr lang="en-US" altLang="en-US" sz="1600" b="0">
              <a:solidFill>
                <a:srgbClr val="B0B1B3"/>
              </a:solidFill>
            </a:endParaRPr>
          </a:p>
        </p:txBody>
      </p:sp>
      <p:sp>
        <p:nvSpPr>
          <p:cNvPr id="20483" name="Rectangle 2"/>
          <p:cNvSpPr>
            <a:spLocks noGrp="1" noChangeArrowheads="1"/>
          </p:cNvSpPr>
          <p:nvPr>
            <p:ph type="title"/>
          </p:nvPr>
        </p:nvSpPr>
        <p:spPr>
          <a:xfrm>
            <a:off x="505462" y="243841"/>
            <a:ext cx="11950699" cy="1261110"/>
          </a:xfrm>
        </p:spPr>
        <p:txBody>
          <a:bodyPr anchor="t"/>
          <a:lstStyle/>
          <a:p>
            <a:r>
              <a:rPr lang="en-US" altLang="en-US" i="1" dirty="0" smtClean="0"/>
              <a:t>Recovery</a:t>
            </a:r>
            <a:r>
              <a:rPr lang="en-US" altLang="en-US" dirty="0" smtClean="0"/>
              <a:t>: Public Assistance</a:t>
            </a:r>
          </a:p>
        </p:txBody>
      </p:sp>
      <p:sp>
        <p:nvSpPr>
          <p:cNvPr id="20484" name="Rectangle 3"/>
          <p:cNvSpPr>
            <a:spLocks noGrp="1" noChangeArrowheads="1"/>
          </p:cNvSpPr>
          <p:nvPr>
            <p:ph type="body" sz="half" idx="2"/>
          </p:nvPr>
        </p:nvSpPr>
        <p:spPr bwMode="auto">
          <a:xfrm>
            <a:off x="7437121" y="1280160"/>
            <a:ext cx="6875781" cy="6492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marL="247185" indent="-247185">
              <a:lnSpc>
                <a:spcPct val="90000"/>
              </a:lnSpc>
              <a:buClr>
                <a:srgbClr val="C00000"/>
              </a:buClr>
            </a:pPr>
            <a:r>
              <a:rPr lang="en-US" altLang="en-US" dirty="0" smtClean="0">
                <a:solidFill>
                  <a:srgbClr val="000063"/>
                </a:solidFill>
                <a:latin typeface="+mj-lt"/>
              </a:rPr>
              <a:t>Federal assistance to State or local governments and eligible non-profit organizations </a:t>
            </a:r>
          </a:p>
          <a:p>
            <a:pPr marL="247185" indent="-247185">
              <a:lnSpc>
                <a:spcPct val="90000"/>
              </a:lnSpc>
              <a:buClr>
                <a:srgbClr val="C00000"/>
              </a:buClr>
            </a:pPr>
            <a:r>
              <a:rPr lang="en-US" altLang="en-US" dirty="0" smtClean="0">
                <a:solidFill>
                  <a:srgbClr val="000063"/>
                </a:solidFill>
                <a:latin typeface="+mj-lt"/>
              </a:rPr>
              <a:t>Emergency protective measures and debris removal</a:t>
            </a:r>
          </a:p>
          <a:p>
            <a:pPr marL="247185" indent="-247185">
              <a:lnSpc>
                <a:spcPct val="90000"/>
              </a:lnSpc>
              <a:buClr>
                <a:srgbClr val="C00000"/>
              </a:buClr>
            </a:pPr>
            <a:r>
              <a:rPr lang="en-US" altLang="en-US" dirty="0" smtClean="0">
                <a:solidFill>
                  <a:srgbClr val="000063"/>
                </a:solidFill>
                <a:latin typeface="+mj-lt"/>
              </a:rPr>
              <a:t>Repair, restoration or reconstruction of disaster-damaged public facilities and infrastructure</a:t>
            </a:r>
          </a:p>
        </p:txBody>
      </p:sp>
      <p:pic>
        <p:nvPicPr>
          <p:cNvPr id="267273" name="Picture 9" descr="299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1463040"/>
            <a:ext cx="512064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Rebuilding a country road in Stutsman County, North Dako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040" y="4389120"/>
            <a:ext cx="512064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637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67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3648"/>
            <a:ext cx="11950699" cy="1261110"/>
          </a:xfrm>
        </p:spPr>
        <p:txBody>
          <a:bodyPr/>
          <a:lstStyle/>
          <a:p>
            <a:pPr algn="ctr"/>
            <a:r>
              <a:rPr lang="en-US" dirty="0" smtClean="0"/>
              <a:t>National Response Framework (NRF)</a:t>
            </a:r>
            <a:endParaRPr lang="en-US" dirty="0"/>
          </a:p>
        </p:txBody>
      </p:sp>
      <p:sp>
        <p:nvSpPr>
          <p:cNvPr id="6" name="Content Placeholder 5"/>
          <p:cNvSpPr>
            <a:spLocks noGrp="1"/>
          </p:cNvSpPr>
          <p:nvPr>
            <p:ph sz="half" idx="1"/>
          </p:nvPr>
        </p:nvSpPr>
        <p:spPr/>
        <p:txBody>
          <a:bodyPr/>
          <a:lstStyle/>
          <a:p>
            <a:pPr>
              <a:buClr>
                <a:srgbClr val="C00000"/>
              </a:buClr>
            </a:pPr>
            <a:r>
              <a:rPr lang="en-US" sz="3200" dirty="0" smtClean="0">
                <a:solidFill>
                  <a:srgbClr val="000063"/>
                </a:solidFill>
                <a:latin typeface="+mj-lt"/>
              </a:rPr>
              <a:t>A guide to how the Nation response to all types of disasters.</a:t>
            </a:r>
          </a:p>
          <a:p>
            <a:pPr>
              <a:buClr>
                <a:srgbClr val="C00000"/>
              </a:buClr>
            </a:pPr>
            <a:r>
              <a:rPr lang="en-US" sz="3200" dirty="0" smtClean="0">
                <a:solidFill>
                  <a:srgbClr val="000063"/>
                </a:solidFill>
                <a:latin typeface="+mj-lt"/>
              </a:rPr>
              <a:t>Scalable, flexible and adaptive concepts.</a:t>
            </a:r>
          </a:p>
          <a:p>
            <a:pPr>
              <a:buClr>
                <a:srgbClr val="C00000"/>
              </a:buClr>
            </a:pPr>
            <a:r>
              <a:rPr lang="en-US" sz="3200" dirty="0" smtClean="0">
                <a:solidFill>
                  <a:srgbClr val="000063"/>
                </a:solidFill>
                <a:latin typeface="+mj-lt"/>
              </a:rPr>
              <a:t>Describes principles, roles and responsibilities, and coordinating structures for delivering core capabilities during a response</a:t>
            </a:r>
            <a:endParaRPr lang="en-US" sz="3200" dirty="0">
              <a:solidFill>
                <a:srgbClr val="000063"/>
              </a:solidFill>
              <a:latin typeface="+mj-lt"/>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20200" y="1600200"/>
            <a:ext cx="4162634" cy="5369002"/>
          </a:xfrm>
        </p:spPr>
      </p:pic>
      <p:sp>
        <p:nvSpPr>
          <p:cNvPr id="4" name="Slide Number Placeholder 3"/>
          <p:cNvSpPr>
            <a:spLocks noGrp="1"/>
          </p:cNvSpPr>
          <p:nvPr>
            <p:ph type="sldNum" sz="quarter" idx="10"/>
          </p:nvPr>
        </p:nvSpPr>
        <p:spPr/>
        <p:txBody>
          <a:bodyPr/>
          <a:lstStyle/>
          <a:p>
            <a:pPr>
              <a:defRPr/>
            </a:pPr>
            <a:fld id="{33799171-D0DC-4DA9-94E1-3336BFE92FED}" type="slidenum">
              <a:rPr lang="en-US" smtClean="0"/>
              <a:pPr>
                <a:defRPr/>
              </a:pPr>
              <a:t>9</a:t>
            </a:fld>
            <a:endParaRPr lang="en-US" dirty="0"/>
          </a:p>
        </p:txBody>
      </p:sp>
    </p:spTree>
    <p:extLst>
      <p:ext uri="{BB962C8B-B14F-4D97-AF65-F5344CB8AC3E}">
        <p14:creationId xmlns:p14="http://schemas.microsoft.com/office/powerpoint/2010/main" val="102051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agle Horizon FEMA HQ 14May09">
  <a:themeElements>
    <a:clrScheme name="Eagle Horizon FEMA HQ 14May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gle Horizon FEMA HQ 14May09">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gle Horizon FEMA HQ 14May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gle Horizon FEMA HQ 14May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gle Horizon FEMA HQ 14May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gle Horizon FEMA HQ 14May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gle Horizon FEMA HQ 14May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gle Horizon FEMA HQ 14May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gle Horizon FEMA HQ 14May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gle Horizon FEMA HQ 14May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gle Horizon FEMA HQ 14May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gle Horizon FEMA HQ 14May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gle Horizon FEMA HQ 14May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gle Horizon FEMA HQ 14May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B16695EBB714B5498D22BC467B4962C2" ma:contentTypeVersion="2" ma:contentTypeDescription="Create a new document." ma:contentTypeScope="" ma:versionID="6f8234cb4abeec865755577a627763d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67D74-6BA4-41D6-BEB3-02E100345501}">
  <ds:schemaRefs>
    <ds:schemaRef ds:uri="Microsoft.SharePoint.Taxonomy.ContentTypeSync"/>
  </ds:schemaRefs>
</ds:datastoreItem>
</file>

<file path=customXml/itemProps2.xml><?xml version="1.0" encoding="utf-8"?>
<ds:datastoreItem xmlns:ds="http://schemas.openxmlformats.org/officeDocument/2006/customXml" ds:itemID="{C98811CB-8E01-4D9A-B486-114A99DFB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9B1B3A-7FD2-441C-BE0F-C925F12D2166}">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A430B76A-E3B4-4A28-8E87-A8253ADB0C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Settings\jopaczew\My Documents\Sample.ppt</Template>
  <TotalTime>28752</TotalTime>
  <Words>2453</Words>
  <Application>Microsoft Office PowerPoint</Application>
  <PresentationFormat>Custom</PresentationFormat>
  <Paragraphs>390</Paragraphs>
  <Slides>37</Slides>
  <Notes>23</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Eagle Horizon FEMA HQ 14May09</vt:lpstr>
      <vt:lpstr>Custom Design</vt:lpstr>
      <vt:lpstr>DHS_Template_White</vt:lpstr>
      <vt:lpstr>PowerPoint Presentation</vt:lpstr>
      <vt:lpstr>PowerPoint Presentation</vt:lpstr>
      <vt:lpstr>FEMA’s Mission</vt:lpstr>
      <vt:lpstr>Mission Execution: Response</vt:lpstr>
      <vt:lpstr>Disaster Declaration Process</vt:lpstr>
      <vt:lpstr>Mission Execution: Recovery</vt:lpstr>
      <vt:lpstr>Recovery: Individual Assistance</vt:lpstr>
      <vt:lpstr>Recovery: Public Assistance</vt:lpstr>
      <vt:lpstr>National Response Framework (NRF)</vt:lpstr>
      <vt:lpstr>PowerPoint Presentation</vt:lpstr>
      <vt:lpstr>ESF 15 Overview</vt:lpstr>
      <vt:lpstr>ESF 15 Operational Authority</vt:lpstr>
      <vt:lpstr>ESF 15- Scalable and Flexible</vt:lpstr>
      <vt:lpstr>ESF 15 Organization Chart</vt:lpstr>
      <vt:lpstr>External Affairs Officer</vt:lpstr>
      <vt:lpstr>ESF 15 Components</vt:lpstr>
      <vt:lpstr>Joint Information Center</vt:lpstr>
      <vt:lpstr>Congressional Affairs</vt:lpstr>
      <vt:lpstr>Intergovernmental Affairs</vt:lpstr>
      <vt:lpstr>Private Sector</vt:lpstr>
      <vt:lpstr>Planning &amp; Products</vt:lpstr>
      <vt:lpstr>ESF 15 Interagency Coordination Mechanisms</vt:lpstr>
      <vt:lpstr>ESF 15 Interagency Coordination Mechanisms</vt:lpstr>
      <vt:lpstr>Crisis Communications</vt:lpstr>
      <vt:lpstr>What changes during a crisis?</vt:lpstr>
      <vt:lpstr>What do we do?</vt:lpstr>
      <vt:lpstr>PowerPoint Presentation</vt:lpstr>
      <vt:lpstr>Typhoon Soudelor: Overview</vt:lpstr>
      <vt:lpstr>Typhoon Soudelor: Overview</vt:lpstr>
      <vt:lpstr>PowerPoint Presentation</vt:lpstr>
      <vt:lpstr>Typhoon Soudelor Force Laydown-8/7/15</vt:lpstr>
      <vt:lpstr>PowerPoint Presentation</vt:lpstr>
      <vt:lpstr>ESF 15 External Affairs Staffing</vt:lpstr>
      <vt:lpstr>External Affairs Priorities and Challenges</vt:lpstr>
      <vt:lpstr>Leveraging Partnerships</vt:lpstr>
      <vt:lpstr>Social Media Outreach</vt:lpstr>
      <vt:lpstr>PowerPoint Presentation</vt:lpstr>
    </vt:vector>
  </TitlesOfParts>
  <Company>FEMA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Sharfman</dc:creator>
  <cp:lastModifiedBy>Eppler SSgt Valerie C</cp:lastModifiedBy>
  <cp:revision>1290</cp:revision>
  <cp:lastPrinted>2014-11-06T16:01:23Z</cp:lastPrinted>
  <dcterms:created xsi:type="dcterms:W3CDTF">2003-09-03T13:20:39Z</dcterms:created>
  <dcterms:modified xsi:type="dcterms:W3CDTF">2016-01-13T23:38:47Z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0x010100B16695EBB714B5498D22BC467B4962C2</vt:lpwstr>
  </property>
  <property fmtid="{D5CDD505-2E9C-101B-9397-08002B2CF9AE}" pid="3" name="Order">
    <vt:r8>477300</vt:r8>
  </property>
  <property fmtid="{D5CDD505-2E9C-101B-9397-08002B2CF9AE}" pid="4" name="xd_ProgID">
    <vt:lpwstr/>
  </property>
  <property fmtid="{D5CDD505-2E9C-101B-9397-08002B2CF9AE}" pid="5" name="Sensitive">
    <vt:bool>false</vt:bool>
  </property>
  <property fmtid="{D5CDD505-2E9C-101B-9397-08002B2CF9AE}" pid="6" name="TemplateUrl">
    <vt:lpwstr/>
  </property>
</Properties>
</file>